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2" r:id="rId1"/>
  </p:sldMasterIdLst>
  <p:sldIdLst>
    <p:sldId id="267" r:id="rId2"/>
    <p:sldId id="327" r:id="rId3"/>
    <p:sldId id="275" r:id="rId4"/>
    <p:sldId id="285" r:id="rId5"/>
    <p:sldId id="276" r:id="rId6"/>
    <p:sldId id="259" r:id="rId7"/>
    <p:sldId id="277" r:id="rId8"/>
    <p:sldId id="261" r:id="rId9"/>
    <p:sldId id="278" r:id="rId10"/>
    <p:sldId id="273" r:id="rId11"/>
    <p:sldId id="324" r:id="rId12"/>
    <p:sldId id="325" r:id="rId13"/>
    <p:sldId id="283" r:id="rId14"/>
    <p:sldId id="317" r:id="rId15"/>
    <p:sldId id="318" r:id="rId16"/>
    <p:sldId id="326" r:id="rId17"/>
    <p:sldId id="286" r:id="rId18"/>
    <p:sldId id="287" r:id="rId19"/>
    <p:sldId id="329" r:id="rId20"/>
    <p:sldId id="288" r:id="rId21"/>
    <p:sldId id="289" r:id="rId22"/>
    <p:sldId id="290" r:id="rId23"/>
    <p:sldId id="291" r:id="rId24"/>
    <p:sldId id="292" r:id="rId25"/>
    <p:sldId id="293" r:id="rId26"/>
    <p:sldId id="294" r:id="rId27"/>
    <p:sldId id="295" r:id="rId28"/>
    <p:sldId id="296" r:id="rId29"/>
    <p:sldId id="297" r:id="rId30"/>
    <p:sldId id="298" r:id="rId31"/>
    <p:sldId id="299" r:id="rId32"/>
    <p:sldId id="300" r:id="rId33"/>
    <p:sldId id="301" r:id="rId34"/>
    <p:sldId id="302" r:id="rId35"/>
    <p:sldId id="303" r:id="rId36"/>
    <p:sldId id="304" r:id="rId37"/>
    <p:sldId id="305" r:id="rId38"/>
    <p:sldId id="306" r:id="rId39"/>
    <p:sldId id="307" r:id="rId40"/>
    <p:sldId id="308" r:id="rId41"/>
    <p:sldId id="309" r:id="rId42"/>
    <p:sldId id="310" r:id="rId43"/>
    <p:sldId id="311" r:id="rId44"/>
    <p:sldId id="312" r:id="rId45"/>
    <p:sldId id="313" r:id="rId46"/>
    <p:sldId id="314" r:id="rId47"/>
    <p:sldId id="315" r:id="rId48"/>
    <p:sldId id="316" r:id="rId49"/>
    <p:sldId id="323" r:id="rId50"/>
    <p:sldId id="328" r:id="rId51"/>
    <p:sldId id="319" r:id="rId52"/>
    <p:sldId id="321" r:id="rId53"/>
    <p:sldId id="322" r:id="rId54"/>
    <p:sldId id="320" r:id="rId55"/>
    <p:sldId id="258" r:id="rId5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0F3D"/>
    <a:srgbClr val="0E0C2E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3" autoAdjust="0"/>
    <p:restoredTop sz="96271"/>
  </p:normalViewPr>
  <p:slideViewPr>
    <p:cSldViewPr snapToGrid="0">
      <p:cViewPr varScale="1">
        <p:scale>
          <a:sx n="121" d="100"/>
          <a:sy n="121" d="100"/>
        </p:scale>
        <p:origin x="2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3/8/21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50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3/8/21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109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3/8/21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154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3/8/21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52452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3/8/21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509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3/8/21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8680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3/8/21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8085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3/8/21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38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3/8/21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08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3/8/21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39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3/8/21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33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3/8/21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16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3/8/21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047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3/8/21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9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3/8/21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65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3/8/21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09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3/8/21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39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3/8/21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3726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jpeg"/><Relationship Id="rId5" Type="http://schemas.openxmlformats.org/officeDocument/2006/relationships/hyperlink" Target="https://es.wikipedia.org/wiki/Kil%C3%B3metros" TargetMode="External"/><Relationship Id="rId6" Type="http://schemas.openxmlformats.org/officeDocument/2006/relationships/hyperlink" Target="https://es.wikipedia.org/wiki/Rosarito" TargetMode="External"/><Relationship Id="rId7" Type="http://schemas.openxmlformats.org/officeDocument/2006/relationships/hyperlink" Target="https://es.wikipedia.org/wiki/Tijuana" TargetMode="External"/><Relationship Id="rId8" Type="http://schemas.openxmlformats.org/officeDocument/2006/relationships/hyperlink" Target="https://es.wikipedia.org/wiki/Ensenada" TargetMode="External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jpg"/><Relationship Id="rId3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es.wikipedia.org/wiki/Kil%C3%B3metros" TargetMode="External"/><Relationship Id="rId4" Type="http://schemas.openxmlformats.org/officeDocument/2006/relationships/hyperlink" Target="https://es.wikipedia.org/wiki/Rosarito" TargetMode="External"/><Relationship Id="rId5" Type="http://schemas.openxmlformats.org/officeDocument/2006/relationships/hyperlink" Target="https://es.wikipedia.org/wiki/Tijuana" TargetMode="External"/><Relationship Id="rId6" Type="http://schemas.openxmlformats.org/officeDocument/2006/relationships/hyperlink" Target="https://es.wikipedia.org/wiki/Ensenada" TargetMode="External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jpe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9.jpeg"/><Relationship Id="rId3" Type="http://schemas.openxmlformats.org/officeDocument/2006/relationships/image" Target="../media/image4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5" Type="http://schemas.openxmlformats.org/officeDocument/2006/relationships/image" Target="../media/image44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4" Type="http://schemas.openxmlformats.org/officeDocument/2006/relationships/image" Target="../media/image47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jpeg"/><Relationship Id="rId5" Type="http://schemas.openxmlformats.org/officeDocument/2006/relationships/image" Target="../media/image54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5.jpeg"/><Relationship Id="rId3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4" Type="http://schemas.openxmlformats.org/officeDocument/2006/relationships/image" Target="../media/image59.png"/><Relationship Id="rId5" Type="http://schemas.openxmlformats.org/officeDocument/2006/relationships/image" Target="../media/image60.jpeg"/><Relationship Id="rId6" Type="http://schemas.openxmlformats.org/officeDocument/2006/relationships/image" Target="../media/image61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openxmlformats.org/officeDocument/2006/relationships/image" Target="../media/image64.jpeg"/><Relationship Id="rId5" Type="http://schemas.openxmlformats.org/officeDocument/2006/relationships/image" Target="../media/image65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4" Type="http://schemas.openxmlformats.org/officeDocument/2006/relationships/image" Target="../media/image68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4" Type="http://schemas.openxmlformats.org/officeDocument/2006/relationships/image" Target="../media/image71.jpeg"/><Relationship Id="rId5" Type="http://schemas.openxmlformats.org/officeDocument/2006/relationships/image" Target="../media/image72.jpg"/><Relationship Id="rId6" Type="http://schemas.openxmlformats.org/officeDocument/2006/relationships/image" Target="../media/image73.jpg"/><Relationship Id="rId7" Type="http://schemas.openxmlformats.org/officeDocument/2006/relationships/image" Target="../media/image74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9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5.png"/><Relationship Id="rId3" Type="http://schemas.openxmlformats.org/officeDocument/2006/relationships/image" Target="../media/image7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4" Type="http://schemas.openxmlformats.org/officeDocument/2006/relationships/image" Target="../media/image79.jpg"/><Relationship Id="rId5" Type="http://schemas.openxmlformats.org/officeDocument/2006/relationships/image" Target="../media/image80.jpg"/><Relationship Id="rId6" Type="http://schemas.openxmlformats.org/officeDocument/2006/relationships/image" Target="../media/image81.jpg"/><Relationship Id="rId7" Type="http://schemas.openxmlformats.org/officeDocument/2006/relationships/image" Target="../media/image82.jpeg"/><Relationship Id="rId8" Type="http://schemas.openxmlformats.org/officeDocument/2006/relationships/image" Target="../media/image83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4" Type="http://schemas.openxmlformats.org/officeDocument/2006/relationships/image" Target="../media/image86.jpg"/><Relationship Id="rId5" Type="http://schemas.openxmlformats.org/officeDocument/2006/relationships/image" Target="../media/image87.jpg"/><Relationship Id="rId6" Type="http://schemas.openxmlformats.org/officeDocument/2006/relationships/image" Target="../media/image88.jpg"/><Relationship Id="rId7" Type="http://schemas.openxmlformats.org/officeDocument/2006/relationships/image" Target="../media/image89.jpg"/><Relationship Id="rId8" Type="http://schemas.openxmlformats.org/officeDocument/2006/relationships/image" Target="../media/image90.jpg"/><Relationship Id="rId9" Type="http://schemas.openxmlformats.org/officeDocument/2006/relationships/image" Target="../media/image91.jpeg"/><Relationship Id="rId10" Type="http://schemas.openxmlformats.org/officeDocument/2006/relationships/image" Target="../media/image92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4" Type="http://schemas.openxmlformats.org/officeDocument/2006/relationships/image" Target="../media/image95.jpeg"/><Relationship Id="rId5" Type="http://schemas.openxmlformats.org/officeDocument/2006/relationships/image" Target="../media/image96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3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7.jpeg"/><Relationship Id="rId3" Type="http://schemas.openxmlformats.org/officeDocument/2006/relationships/image" Target="../media/image98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4" Type="http://schemas.openxmlformats.org/officeDocument/2006/relationships/image" Target="../media/image101.jpg"/><Relationship Id="rId5" Type="http://schemas.openxmlformats.org/officeDocument/2006/relationships/image" Target="../media/image102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9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3.jpg"/><Relationship Id="rId3" Type="http://schemas.openxmlformats.org/officeDocument/2006/relationships/image" Target="../media/image104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4" Type="http://schemas.openxmlformats.org/officeDocument/2006/relationships/image" Target="../media/image107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4" Type="http://schemas.openxmlformats.org/officeDocument/2006/relationships/image" Target="../media/image110.jpeg"/><Relationship Id="rId5" Type="http://schemas.openxmlformats.org/officeDocument/2006/relationships/image" Target="../media/image111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8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4" Type="http://schemas.openxmlformats.org/officeDocument/2006/relationships/image" Target="../media/image114.jpg"/><Relationship Id="rId5" Type="http://schemas.openxmlformats.org/officeDocument/2006/relationships/image" Target="../media/image115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4" Type="http://schemas.openxmlformats.org/officeDocument/2006/relationships/image" Target="../media/image118.jpeg"/><Relationship Id="rId5" Type="http://schemas.openxmlformats.org/officeDocument/2006/relationships/image" Target="../media/image119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6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4" Type="http://schemas.openxmlformats.org/officeDocument/2006/relationships/image" Target="../media/image122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0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4" Type="http://schemas.openxmlformats.org/officeDocument/2006/relationships/image" Target="../media/image125.jpg"/><Relationship Id="rId5" Type="http://schemas.openxmlformats.org/officeDocument/2006/relationships/image" Target="../media/image126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3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4" Type="http://schemas.openxmlformats.org/officeDocument/2006/relationships/image" Target="../media/image129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7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4" Type="http://schemas.openxmlformats.org/officeDocument/2006/relationships/image" Target="../media/image132.jpg"/><Relationship Id="rId5" Type="http://schemas.openxmlformats.org/officeDocument/2006/relationships/image" Target="../media/image133.jpeg"/><Relationship Id="rId6" Type="http://schemas.openxmlformats.org/officeDocument/2006/relationships/image" Target="../media/image134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g"/><Relationship Id="rId4" Type="http://schemas.openxmlformats.org/officeDocument/2006/relationships/image" Target="../media/image137.jpg"/><Relationship Id="rId5" Type="http://schemas.openxmlformats.org/officeDocument/2006/relationships/image" Target="../media/image138.png"/><Relationship Id="rId6" Type="http://schemas.openxmlformats.org/officeDocument/2006/relationships/image" Target="../media/image139.jpg"/><Relationship Id="rId7" Type="http://schemas.openxmlformats.org/officeDocument/2006/relationships/image" Target="../media/image140.jpg"/><Relationship Id="rId8" Type="http://schemas.openxmlformats.org/officeDocument/2006/relationships/image" Target="../media/image141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5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4" Type="http://schemas.openxmlformats.org/officeDocument/2006/relationships/image" Target="../media/image144.jpeg"/><Relationship Id="rId5" Type="http://schemas.openxmlformats.org/officeDocument/2006/relationships/image" Target="../media/image145.jpeg"/><Relationship Id="rId6" Type="http://schemas.openxmlformats.org/officeDocument/2006/relationships/image" Target="../media/image146.jpeg"/><Relationship Id="rId7" Type="http://schemas.openxmlformats.org/officeDocument/2006/relationships/image" Target="../media/image147.jpeg"/><Relationship Id="rId8" Type="http://schemas.openxmlformats.org/officeDocument/2006/relationships/image" Target="../media/image148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4" Type="http://schemas.openxmlformats.org/officeDocument/2006/relationships/image" Target="../media/image151.png"/><Relationship Id="rId5" Type="http://schemas.openxmlformats.org/officeDocument/2006/relationships/image" Target="../media/image152.jpeg"/><Relationship Id="rId6" Type="http://schemas.openxmlformats.org/officeDocument/2006/relationships/image" Target="../media/image153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9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4" Type="http://schemas.openxmlformats.org/officeDocument/2006/relationships/image" Target="../media/image15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4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s.wikipedia.org/wiki/Rosarito" TargetMode="External"/><Relationship Id="rId4" Type="http://schemas.openxmlformats.org/officeDocument/2006/relationships/hyperlink" Target="https://es.wikipedia.org/wiki/Tijuana" TargetMode="External"/><Relationship Id="rId5" Type="http://schemas.openxmlformats.org/officeDocument/2006/relationships/hyperlink" Target="https://es.wikipedia.org/wiki/Ensenada" TargetMode="External"/><Relationship Id="rId6" Type="http://schemas.openxmlformats.org/officeDocument/2006/relationships/image" Target="../media/image8.png"/><Relationship Id="rId7" Type="http://schemas.openxmlformats.org/officeDocument/2006/relationships/image" Target="../media/image9.jpeg"/><Relationship Id="rId8" Type="http://schemas.openxmlformats.org/officeDocument/2006/relationships/image" Target="../media/image10.jpeg"/><Relationship Id="rId9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es.wikipedia.org/wiki/Kil%C3%B3metros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95963" y="249984"/>
            <a:ext cx="9733512" cy="2852737"/>
          </a:xfrm>
        </p:spPr>
        <p:txBody>
          <a:bodyPr>
            <a:normAutofit fontScale="90000"/>
          </a:bodyPr>
          <a:lstStyle/>
          <a:p>
            <a:pPr algn="ctr"/>
            <a:r>
              <a:rPr lang="es-MX" sz="16600" b="1" dirty="0" smtClean="0"/>
              <a:t>Baja</a:t>
            </a:r>
            <a:r>
              <a:rPr lang="es-MX" sz="13900" b="1" dirty="0" smtClean="0"/>
              <a:t> </a:t>
            </a:r>
            <a:r>
              <a:rPr lang="es-MX" sz="9600" b="1" dirty="0" smtClean="0"/>
              <a:t/>
            </a:r>
            <a:br>
              <a:rPr lang="es-MX" sz="9600" b="1" dirty="0" smtClean="0"/>
            </a:br>
            <a:r>
              <a:rPr lang="es-MX" sz="7300" b="1" dirty="0" smtClean="0"/>
              <a:t>california</a:t>
            </a:r>
            <a:endParaRPr lang="es-MX" sz="10700" b="1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3046662" y="3012921"/>
            <a:ext cx="5839771" cy="520392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dirty="0" smtClean="0"/>
              <a:t>Un tesoro por descubrir</a:t>
            </a:r>
            <a:endParaRPr lang="es-ES" dirty="0"/>
          </a:p>
        </p:txBody>
      </p:sp>
      <p:sp>
        <p:nvSpPr>
          <p:cNvPr id="4" name="Rectángulo 3"/>
          <p:cNvSpPr/>
          <p:nvPr/>
        </p:nvSpPr>
        <p:spPr>
          <a:xfrm>
            <a:off x="97655" y="3648721"/>
            <a:ext cx="11984854" cy="29740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6458" y="3839619"/>
            <a:ext cx="6674387" cy="245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9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90139293-9E90-4143-9701-989A415498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12598" y="185255"/>
            <a:ext cx="3269082" cy="709679"/>
          </a:xfrm>
        </p:spPr>
        <p:txBody>
          <a:bodyPr>
            <a:noAutofit/>
          </a:bodyPr>
          <a:lstStyle/>
          <a:p>
            <a:r>
              <a:rPr lang="es-MX" sz="4000" b="1" dirty="0" smtClean="0">
                <a:solidFill>
                  <a:srgbClr val="FFCC00"/>
                </a:solidFill>
                <a:latin typeface="+mj-lt"/>
              </a:rPr>
              <a:t>ENSENADA</a:t>
            </a:r>
            <a:endParaRPr lang="es-MX" sz="4000" b="1" dirty="0">
              <a:solidFill>
                <a:srgbClr val="FFCC00"/>
              </a:solidFill>
              <a:latin typeface="+mj-lt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D4AA5653-E58A-4216-BC06-0DB2A6AE8672}"/>
              </a:ext>
            </a:extLst>
          </p:cNvPr>
          <p:cNvSpPr txBox="1"/>
          <p:nvPr/>
        </p:nvSpPr>
        <p:spPr>
          <a:xfrm>
            <a:off x="244029" y="1435510"/>
            <a:ext cx="5640955" cy="506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s-ES" sz="2000" dirty="0" smtClean="0"/>
              <a:t>Aquí </a:t>
            </a:r>
            <a:r>
              <a:rPr lang="es-ES" sz="2000" dirty="0"/>
              <a:t>se produce el </a:t>
            </a:r>
            <a:r>
              <a:rPr lang="es-ES" sz="2000" dirty="0" smtClean="0"/>
              <a:t>72% </a:t>
            </a:r>
            <a:r>
              <a:rPr lang="es-ES" sz="2000" dirty="0"/>
              <a:t>del vino mexicano</a:t>
            </a:r>
            <a:r>
              <a:rPr lang="es-ES" sz="2000" dirty="0" smtClean="0"/>
              <a:t>.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endParaRPr lang="es-ES" sz="900" dirty="0"/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s-ES" sz="2000" dirty="0"/>
              <a:t>El puerto turístico más visitado del Pacífico, con más de 700 mil </a:t>
            </a:r>
            <a:r>
              <a:rPr lang="es-ES" sz="2000" dirty="0" err="1"/>
              <a:t>cruceristas</a:t>
            </a:r>
            <a:r>
              <a:rPr lang="es-ES" sz="2000" dirty="0"/>
              <a:t> al año</a:t>
            </a:r>
            <a:r>
              <a:rPr lang="es-ES" sz="2000" dirty="0" smtClean="0"/>
              <a:t>.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endParaRPr lang="es-ES" sz="900" dirty="0"/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s-ES" sz="2000" dirty="0"/>
              <a:t>Capital mundial del off-</a:t>
            </a:r>
            <a:r>
              <a:rPr lang="es-ES" sz="2000" dirty="0" err="1"/>
              <a:t>road</a:t>
            </a:r>
            <a:r>
              <a:rPr lang="es-ES" sz="2000" dirty="0"/>
              <a:t> y sede de la Baja 1000</a:t>
            </a:r>
            <a:r>
              <a:rPr lang="es-ES" sz="2000" dirty="0" smtClean="0"/>
              <a:t>.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endParaRPr lang="es-ES" sz="900" dirty="0"/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s-ES" sz="2000" dirty="0"/>
              <a:t>Nombrada en 2015 Ciudad Creativa de la UNESCO por su gastronomía</a:t>
            </a:r>
            <a:r>
              <a:rPr lang="es-ES" sz="2000" dirty="0" smtClean="0"/>
              <a:t>.   </a:t>
            </a:r>
            <a:endParaRPr lang="es-ES" sz="2000" dirty="0"/>
          </a:p>
          <a:p>
            <a:pPr fontAlgn="base"/>
            <a:r>
              <a:rPr lang="es-ES" sz="2000" dirty="0" smtClean="0"/>
              <a:t>     Aquí nace  el coctel Margarita. 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endParaRPr lang="es-ES" sz="900" dirty="0" smtClean="0"/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s-MX" sz="2000" dirty="0"/>
              <a:t>Es el 2do géiser marino más grande del mundo. Uno de los fuertes atractivos de Ensenada; llega a alcanzar los 20 m. de altura sus explosiones de chorros de agua.</a:t>
            </a:r>
            <a:endParaRPr lang="es-ES" sz="2000" dirty="0" smtClean="0"/>
          </a:p>
          <a:p>
            <a:pPr marL="171450" indent="-171450" fontAlgn="base">
              <a:buFont typeface="Arial" panose="020B0604020202020204" pitchFamily="34" charset="0"/>
              <a:buChar char="•"/>
            </a:pPr>
            <a:endParaRPr lang="es-ES" sz="900" dirty="0"/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s-ES" sz="2000" dirty="0"/>
              <a:t>Sexta Reserva Mundial del </a:t>
            </a:r>
            <a:r>
              <a:rPr lang="es-ES" sz="2000" dirty="0" err="1"/>
              <a:t>Surfing</a:t>
            </a:r>
            <a:r>
              <a:rPr lang="es-ES" sz="2000" dirty="0"/>
              <a:t>.</a:t>
            </a:r>
          </a:p>
          <a:p>
            <a:endParaRPr lang="es-MX" dirty="0">
              <a:solidFill>
                <a:srgbClr val="FFCC00"/>
              </a:solidFill>
            </a:endParaRPr>
          </a:p>
        </p:txBody>
      </p:sp>
      <p:sp>
        <p:nvSpPr>
          <p:cNvPr id="3" name="Conector 2"/>
          <p:cNvSpPr/>
          <p:nvPr/>
        </p:nvSpPr>
        <p:spPr>
          <a:xfrm>
            <a:off x="6813214" y="3578480"/>
            <a:ext cx="134144" cy="118269"/>
          </a:xfrm>
          <a:prstGeom prst="flowChartConnector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26" name="Picture 2" descr="Ensenada y La Bufadora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44628" y="2218251"/>
            <a:ext cx="3186476" cy="159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lic para ver mapa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1001" y="2993716"/>
            <a:ext cx="2309925" cy="319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0964" y="310970"/>
            <a:ext cx="2860922" cy="1907281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D4AA5653-E58A-4216-BC06-0DB2A6AE8672}"/>
              </a:ext>
            </a:extLst>
          </p:cNvPr>
          <p:cNvSpPr txBox="1"/>
          <p:nvPr/>
        </p:nvSpPr>
        <p:spPr>
          <a:xfrm>
            <a:off x="9421410" y="4909343"/>
            <a:ext cx="2360282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 smtClean="0"/>
              <a:t>Se </a:t>
            </a:r>
            <a:r>
              <a:rPr lang="es-MX" sz="1100" b="1" dirty="0"/>
              <a:t>encuentra </a:t>
            </a:r>
            <a:r>
              <a:rPr lang="es-MX" sz="1100" b="1" dirty="0" smtClean="0"/>
              <a:t>a:</a:t>
            </a:r>
          </a:p>
          <a:p>
            <a:r>
              <a:rPr lang="es-MX" sz="1100" b="1" dirty="0" smtClean="0"/>
              <a:t>143</a:t>
            </a:r>
            <a:r>
              <a:rPr lang="es-MX" sz="1100" b="1" dirty="0"/>
              <a:t> </a:t>
            </a:r>
            <a:r>
              <a:rPr lang="es-MX" sz="1100" b="1" dirty="0" err="1" smtClean="0">
                <a:hlinkClick r:id="rId5" tooltip="Kilómetros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kms</a:t>
            </a:r>
            <a:r>
              <a:rPr lang="es-MX" sz="1100" b="1" dirty="0"/>
              <a:t> </a:t>
            </a:r>
            <a:r>
              <a:rPr lang="es-MX" sz="1100" b="1" dirty="0" smtClean="0"/>
              <a:t>de</a:t>
            </a:r>
            <a:r>
              <a:rPr lang="es-MX" sz="1100" b="1" dirty="0"/>
              <a:t> </a:t>
            </a:r>
            <a:r>
              <a:rPr lang="es-MX" sz="1100" b="1" dirty="0" smtClean="0">
                <a:hlinkClick r:id="rId6" tooltip="Rosarito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San Diego</a:t>
            </a:r>
            <a:r>
              <a:rPr lang="es-MX" sz="1100" b="1" dirty="0" smtClean="0"/>
              <a:t>,</a:t>
            </a:r>
          </a:p>
          <a:p>
            <a:r>
              <a:rPr lang="es-MX" sz="1100" b="1" dirty="0" smtClean="0"/>
              <a:t>110</a:t>
            </a:r>
            <a:r>
              <a:rPr lang="es-MX" sz="1100" b="1" dirty="0"/>
              <a:t> </a:t>
            </a:r>
            <a:r>
              <a:rPr lang="es-MX" sz="1100" b="1" dirty="0" err="1">
                <a:hlinkClick r:id="rId5" tooltip="Kilómetros">
                  <a:extLst>
                    <a:ext uri="{A12FA001-AC4F-418D-AE19-62706E023703}">
                      <ahyp:hlinkClr xmlns:lc="http://schemas.openxmlformats.org/drawingml/2006/lockedCanvas" xmlns:ahyp="http://schemas.microsoft.com/office/drawing/2018/hyperlinkcolor" xmlns="" val="tx"/>
                    </a:ext>
                  </a:extLst>
                </a:hlinkClick>
              </a:rPr>
              <a:t>kms</a:t>
            </a:r>
            <a:r>
              <a:rPr lang="es-MX" sz="1100" b="1" dirty="0"/>
              <a:t> de </a:t>
            </a:r>
            <a:r>
              <a:rPr lang="es-MX" sz="1100" b="1" dirty="0">
                <a:hlinkClick r:id="rId6" tooltip="Rosarito">
                  <a:extLst>
                    <a:ext uri="{A12FA001-AC4F-418D-AE19-62706E023703}">
                      <ahyp:hlinkClr xmlns:lc="http://schemas.openxmlformats.org/drawingml/2006/lockedCanvas" xmlns:ahyp="http://schemas.microsoft.com/office/drawing/2018/hyperlinkcolor" xmlns="" val="tx"/>
                    </a:ext>
                  </a:extLst>
                </a:hlinkClick>
              </a:rPr>
              <a:t>Tijuana</a:t>
            </a:r>
            <a:r>
              <a:rPr lang="es-MX" sz="1100" b="1" dirty="0"/>
              <a:t>, </a:t>
            </a:r>
          </a:p>
          <a:p>
            <a:r>
              <a:rPr lang="es-MX" sz="1100" b="1" dirty="0" smtClean="0"/>
              <a:t>81 </a:t>
            </a:r>
            <a:r>
              <a:rPr lang="es-MX" sz="1100" b="1" dirty="0" err="1" smtClean="0">
                <a:hlinkClick r:id="rId5" tooltip="Kilómetros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kms</a:t>
            </a:r>
            <a:r>
              <a:rPr lang="es-MX" sz="1100" b="1" dirty="0"/>
              <a:t> de </a:t>
            </a:r>
            <a:r>
              <a:rPr lang="es-MX" sz="1100" b="1" dirty="0" smtClean="0">
                <a:hlinkClick r:id="rId7" tooltip="Tijuana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Rosarito</a:t>
            </a:r>
            <a:r>
              <a:rPr lang="es-MX" sz="1100" b="1" dirty="0" smtClean="0"/>
              <a:t>,  </a:t>
            </a:r>
          </a:p>
          <a:p>
            <a:r>
              <a:rPr lang="es-MX" sz="1100" b="1" dirty="0" smtClean="0"/>
              <a:t>20</a:t>
            </a:r>
            <a:r>
              <a:rPr lang="es-MX" sz="1100" b="1" dirty="0"/>
              <a:t> </a:t>
            </a:r>
            <a:r>
              <a:rPr lang="es-MX" sz="1100" b="1" dirty="0" err="1" smtClean="0">
                <a:hlinkClick r:id="rId5" tooltip="Kilómetros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kms</a:t>
            </a:r>
            <a:r>
              <a:rPr lang="es-MX" sz="1100" b="1" dirty="0"/>
              <a:t> de </a:t>
            </a:r>
            <a:r>
              <a:rPr lang="es-MX" sz="1100" b="1" dirty="0" smtClean="0">
                <a:hlinkClick r:id="rId8" tooltip="Ensenada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Valle de </a:t>
            </a:r>
            <a:r>
              <a:rPr lang="es-MX" sz="1100" b="1" dirty="0" err="1" smtClean="0">
                <a:hlinkClick r:id="rId8" tooltip="Ensenada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Gpe</a:t>
            </a:r>
            <a:r>
              <a:rPr lang="es-MX" sz="1100" b="1" dirty="0" smtClean="0"/>
              <a:t>  </a:t>
            </a:r>
          </a:p>
          <a:p>
            <a:r>
              <a:rPr lang="es-MX" sz="1100" b="1" dirty="0" smtClean="0"/>
              <a:t>49</a:t>
            </a:r>
            <a:r>
              <a:rPr lang="es-MX" sz="1100" b="1" dirty="0"/>
              <a:t> </a:t>
            </a:r>
            <a:r>
              <a:rPr lang="es-MX" sz="1100" b="1" dirty="0" err="1">
                <a:hlinkClick r:id="rId5" tooltip="Kilómetros">
                  <a:extLst>
                    <a:ext uri="{A12FA001-AC4F-418D-AE19-62706E023703}">
                      <ahyp:hlinkClr xmlns:lc="http://schemas.openxmlformats.org/drawingml/2006/lockedCanvas" xmlns:ahyp="http://schemas.microsoft.com/office/drawing/2018/hyperlinkcolor" xmlns="" val="tx"/>
                    </a:ext>
                  </a:extLst>
                </a:hlinkClick>
              </a:rPr>
              <a:t>kms</a:t>
            </a:r>
            <a:r>
              <a:rPr lang="es-MX" sz="1100" b="1" dirty="0"/>
              <a:t> de </a:t>
            </a:r>
            <a:r>
              <a:rPr lang="es-MX" sz="1100" b="1" dirty="0">
                <a:hlinkClick r:id="rId8" tooltip="Ensenada">
                  <a:extLst>
                    <a:ext uri="{A12FA001-AC4F-418D-AE19-62706E023703}">
                      <ahyp:hlinkClr xmlns:lc="http://schemas.openxmlformats.org/drawingml/2006/lockedCanvas" xmlns:ahyp="http://schemas.microsoft.com/office/drawing/2018/hyperlinkcolor" xmlns="" val="tx"/>
                    </a:ext>
                  </a:extLst>
                </a:hlinkClick>
              </a:rPr>
              <a:t>Valle </a:t>
            </a:r>
            <a:r>
              <a:rPr lang="es-MX" sz="1100" b="1" dirty="0" smtClean="0">
                <a:hlinkClick r:id="rId8" tooltip="Ensenada">
                  <a:extLst>
                    <a:ext uri="{A12FA001-AC4F-418D-AE19-62706E023703}">
                      <ahyp:hlinkClr xmlns:lc="http://schemas.openxmlformats.org/drawingml/2006/lockedCanvas" xmlns:ahyp="http://schemas.microsoft.com/office/drawing/2018/hyperlinkcolor" xmlns="" val="tx"/>
                    </a:ext>
                  </a:extLst>
                </a:hlinkClick>
              </a:rPr>
              <a:t>de </a:t>
            </a:r>
            <a:r>
              <a:rPr lang="es-MX" sz="1100" b="1" dirty="0" err="1" smtClean="0">
                <a:hlinkClick r:id="rId8" tooltip="Ensenada">
                  <a:extLst>
                    <a:ext uri="{A12FA001-AC4F-418D-AE19-62706E023703}">
                      <ahyp:hlinkClr xmlns:lc="http://schemas.openxmlformats.org/drawingml/2006/lockedCanvas" xmlns:ahyp="http://schemas.microsoft.com/office/drawing/2018/hyperlinkcolor" xmlns="" val="tx"/>
                    </a:ext>
                  </a:extLst>
                </a:hlinkClick>
              </a:rPr>
              <a:t>Sto</a:t>
            </a:r>
            <a:r>
              <a:rPr lang="es-MX" sz="1100" b="1" dirty="0" smtClean="0">
                <a:hlinkClick r:id="rId8" tooltip="Ensenada">
                  <a:extLst>
                    <a:ext uri="{A12FA001-AC4F-418D-AE19-62706E023703}">
                      <ahyp:hlinkClr xmlns:lc="http://schemas.openxmlformats.org/drawingml/2006/lockedCanvas" xmlns:ahyp="http://schemas.microsoft.com/office/drawing/2018/hyperlinkcolor" xmlns="" val="tx"/>
                    </a:ext>
                  </a:extLst>
                </a:hlinkClick>
              </a:rPr>
              <a:t> Tomas</a:t>
            </a:r>
            <a:endParaRPr lang="es-MX" sz="1100" b="1" dirty="0" smtClean="0"/>
          </a:p>
          <a:p>
            <a:r>
              <a:rPr lang="es-MX" sz="1100" b="1" dirty="0" smtClean="0"/>
              <a:t>50</a:t>
            </a:r>
            <a:r>
              <a:rPr lang="es-MX" sz="1100" b="1" dirty="0"/>
              <a:t> </a:t>
            </a:r>
            <a:r>
              <a:rPr lang="es-MX" sz="1100" b="1" dirty="0" err="1">
                <a:hlinkClick r:id="rId5" tooltip="Kilómetros">
                  <a:extLst>
                    <a:ext uri="{A12FA001-AC4F-418D-AE19-62706E023703}">
                      <ahyp:hlinkClr xmlns:lc="http://schemas.openxmlformats.org/drawingml/2006/lockedCanvas" xmlns:ahyp="http://schemas.microsoft.com/office/drawing/2018/hyperlinkcolor" xmlns="" val="tx"/>
                    </a:ext>
                  </a:extLst>
                </a:hlinkClick>
              </a:rPr>
              <a:t>kms</a:t>
            </a:r>
            <a:r>
              <a:rPr lang="es-MX" sz="1100" b="1" dirty="0"/>
              <a:t> de </a:t>
            </a:r>
            <a:r>
              <a:rPr lang="es-MX" sz="1100" b="1" dirty="0">
                <a:hlinkClick r:id="rId8" tooltip="Ensenada">
                  <a:extLst>
                    <a:ext uri="{A12FA001-AC4F-418D-AE19-62706E023703}">
                      <ahyp:hlinkClr xmlns:lc="http://schemas.openxmlformats.org/drawingml/2006/lockedCanvas" xmlns:ahyp="http://schemas.microsoft.com/office/drawing/2018/hyperlinkcolor" xmlns="" val="tx"/>
                    </a:ext>
                  </a:extLst>
                </a:hlinkClick>
              </a:rPr>
              <a:t>Valle </a:t>
            </a:r>
            <a:r>
              <a:rPr lang="es-MX" sz="1100" b="1" dirty="0" smtClean="0">
                <a:hlinkClick r:id="rId8" tooltip="Ensenada">
                  <a:extLst>
                    <a:ext uri="{A12FA001-AC4F-418D-AE19-62706E023703}">
                      <ahyp:hlinkClr xmlns:lc="http://schemas.openxmlformats.org/drawingml/2006/lockedCanvas" xmlns:ahyp="http://schemas.microsoft.com/office/drawing/2018/hyperlinkcolor" xmlns="" val="tx"/>
                    </a:ext>
                  </a:extLst>
                </a:hlinkClick>
              </a:rPr>
              <a:t>de Ojos Negros</a:t>
            </a:r>
            <a:endParaRPr lang="es-MX" sz="1100" dirty="0"/>
          </a:p>
        </p:txBody>
      </p:sp>
    </p:spTree>
    <p:extLst>
      <p:ext uri="{BB962C8B-B14F-4D97-AF65-F5344CB8AC3E}">
        <p14:creationId xmlns:p14="http://schemas.microsoft.com/office/powerpoint/2010/main" val="36332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6734" cy="6858000"/>
          </a:xfrm>
          <a:prstGeom prst="rect">
            <a:avLst/>
          </a:prstGeom>
        </p:spPr>
      </p:pic>
      <p:pic>
        <p:nvPicPr>
          <p:cNvPr id="1026" name="Picture 2" descr="logo"/>
          <p:cNvPicPr>
            <a:picLocks noChangeAspect="1" noChangeArrowheads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06143" y="5293425"/>
            <a:ext cx="1811045" cy="107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519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lic para ver mapa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3596" y="3951102"/>
            <a:ext cx="1874611" cy="2591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D4AA5653-E58A-4216-BC06-0DB2A6AE8672}"/>
              </a:ext>
            </a:extLst>
          </p:cNvPr>
          <p:cNvSpPr txBox="1"/>
          <p:nvPr/>
        </p:nvSpPr>
        <p:spPr>
          <a:xfrm>
            <a:off x="9536820" y="5246695"/>
            <a:ext cx="236028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 smtClean="0"/>
              <a:t>Se </a:t>
            </a:r>
            <a:r>
              <a:rPr lang="es-MX" sz="1100" b="1" dirty="0"/>
              <a:t>encuentra </a:t>
            </a:r>
            <a:r>
              <a:rPr lang="es-MX" sz="1100" b="1" dirty="0" smtClean="0"/>
              <a:t>a:</a:t>
            </a:r>
          </a:p>
          <a:p>
            <a:r>
              <a:rPr lang="es-MX" sz="1100" b="1" dirty="0" smtClean="0"/>
              <a:t>50</a:t>
            </a:r>
            <a:r>
              <a:rPr lang="es-MX" sz="1100" b="1" dirty="0"/>
              <a:t> </a:t>
            </a:r>
            <a:r>
              <a:rPr lang="es-MX" sz="1100" b="1" dirty="0" err="1" smtClean="0">
                <a:hlinkClick r:id="rId3" tooltip="Kilómetros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kms</a:t>
            </a:r>
            <a:r>
              <a:rPr lang="es-MX" sz="1100" b="1" dirty="0"/>
              <a:t> </a:t>
            </a:r>
            <a:r>
              <a:rPr lang="es-MX" sz="1100" b="1" dirty="0" smtClean="0"/>
              <a:t>de</a:t>
            </a:r>
            <a:r>
              <a:rPr lang="es-MX" sz="1100" b="1" dirty="0"/>
              <a:t> </a:t>
            </a:r>
            <a:r>
              <a:rPr lang="es-MX" sz="1100" b="1" dirty="0" smtClean="0">
                <a:hlinkClick r:id="rId4" tooltip="Rosarito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San Diego</a:t>
            </a:r>
            <a:r>
              <a:rPr lang="es-MX" sz="1100" b="1" dirty="0" smtClean="0"/>
              <a:t>,</a:t>
            </a:r>
          </a:p>
          <a:p>
            <a:r>
              <a:rPr lang="es-MX" sz="1100" b="1" dirty="0" smtClean="0"/>
              <a:t>40</a:t>
            </a:r>
            <a:r>
              <a:rPr lang="es-MX" sz="1100" b="1" dirty="0"/>
              <a:t> </a:t>
            </a:r>
            <a:r>
              <a:rPr lang="es-MX" sz="1100" b="1" dirty="0" err="1">
                <a:hlinkClick r:id="rId3" tooltip="Kilómetros">
                  <a:extLst>
                    <a:ext uri="{A12FA001-AC4F-418D-AE19-62706E023703}">
                      <ahyp:hlinkClr xmlns:lc="http://schemas.openxmlformats.org/drawingml/2006/lockedCanvas" xmlns:ahyp="http://schemas.microsoft.com/office/drawing/2018/hyperlinkcolor" xmlns="" val="tx"/>
                    </a:ext>
                  </a:extLst>
                </a:hlinkClick>
              </a:rPr>
              <a:t>kms</a:t>
            </a:r>
            <a:r>
              <a:rPr lang="es-MX" sz="1100" b="1" dirty="0"/>
              <a:t> de </a:t>
            </a:r>
            <a:r>
              <a:rPr lang="es-MX" sz="1100" b="1" dirty="0">
                <a:hlinkClick r:id="rId4" tooltip="Rosarito">
                  <a:extLst>
                    <a:ext uri="{A12FA001-AC4F-418D-AE19-62706E023703}">
                      <ahyp:hlinkClr xmlns:lc="http://schemas.openxmlformats.org/drawingml/2006/lockedCanvas" xmlns:ahyp="http://schemas.microsoft.com/office/drawing/2018/hyperlinkcolor" xmlns="" val="tx"/>
                    </a:ext>
                  </a:extLst>
                </a:hlinkClick>
              </a:rPr>
              <a:t>Tijuana</a:t>
            </a:r>
            <a:r>
              <a:rPr lang="es-MX" sz="1100" b="1" dirty="0"/>
              <a:t>, </a:t>
            </a:r>
          </a:p>
          <a:p>
            <a:r>
              <a:rPr lang="es-MX" sz="1100" b="1" dirty="0" smtClean="0"/>
              <a:t>61 </a:t>
            </a:r>
            <a:r>
              <a:rPr lang="es-MX" sz="1100" b="1" dirty="0" err="1" smtClean="0">
                <a:hlinkClick r:id="rId3" tooltip="Kilómetros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kms</a:t>
            </a:r>
            <a:r>
              <a:rPr lang="es-MX" sz="1100" b="1" dirty="0"/>
              <a:t> de </a:t>
            </a:r>
            <a:r>
              <a:rPr lang="es-MX" sz="1100" b="1" dirty="0" smtClean="0">
                <a:hlinkClick r:id="rId5" tooltip="Tijuana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Rosarito</a:t>
            </a:r>
            <a:r>
              <a:rPr lang="es-MX" sz="1100" b="1" dirty="0" smtClean="0"/>
              <a:t>,  </a:t>
            </a:r>
          </a:p>
          <a:p>
            <a:r>
              <a:rPr lang="es-MX" sz="1100" b="1" dirty="0" smtClean="0"/>
              <a:t>100</a:t>
            </a:r>
            <a:r>
              <a:rPr lang="es-MX" sz="1100" b="1" dirty="0"/>
              <a:t> </a:t>
            </a:r>
            <a:r>
              <a:rPr lang="es-MX" sz="1100" b="1" dirty="0" err="1" smtClean="0">
                <a:hlinkClick r:id="rId3" tooltip="Kilómetros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kms</a:t>
            </a:r>
            <a:r>
              <a:rPr lang="es-MX" sz="1100" b="1" dirty="0"/>
              <a:t> de </a:t>
            </a:r>
            <a:r>
              <a:rPr lang="es-MX" sz="1100" b="1" dirty="0" smtClean="0">
                <a:hlinkClick r:id="rId6" tooltip="Ensenada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Valle de </a:t>
            </a:r>
            <a:r>
              <a:rPr lang="es-MX" sz="1100" b="1" dirty="0" err="1" smtClean="0">
                <a:hlinkClick r:id="rId6" tooltip="Ensenada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Gpe</a:t>
            </a:r>
            <a:r>
              <a:rPr lang="es-MX" sz="1100" b="1" dirty="0" smtClean="0"/>
              <a:t>  </a:t>
            </a:r>
          </a:p>
        </p:txBody>
      </p:sp>
      <p:sp>
        <p:nvSpPr>
          <p:cNvPr id="6" name="Marcador de texto 3">
            <a:extLst>
              <a:ext uri="{FF2B5EF4-FFF2-40B4-BE49-F238E27FC236}">
                <a16:creationId xmlns:a16="http://schemas.microsoft.com/office/drawing/2014/main" xmlns="" id="{90139293-9E90-4143-9701-989A415498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12598" y="185255"/>
            <a:ext cx="3269082" cy="709679"/>
          </a:xfrm>
        </p:spPr>
        <p:txBody>
          <a:bodyPr>
            <a:noAutofit/>
          </a:bodyPr>
          <a:lstStyle/>
          <a:p>
            <a:r>
              <a:rPr lang="es-MX" sz="4000" b="1" dirty="0" smtClean="0">
                <a:solidFill>
                  <a:srgbClr val="FFCC00"/>
                </a:solidFill>
                <a:latin typeface="+mj-lt"/>
              </a:rPr>
              <a:t>TECATE</a:t>
            </a:r>
            <a:endParaRPr lang="es-MX" sz="4000" b="1" dirty="0">
              <a:solidFill>
                <a:srgbClr val="FFCC00"/>
              </a:solidFill>
              <a:latin typeface="+mj-lt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D4AA5653-E58A-4216-BC06-0DB2A6AE8672}"/>
              </a:ext>
            </a:extLst>
          </p:cNvPr>
          <p:cNvSpPr txBox="1"/>
          <p:nvPr/>
        </p:nvSpPr>
        <p:spPr>
          <a:xfrm>
            <a:off x="244028" y="1257956"/>
            <a:ext cx="5640955" cy="5740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s-ES" sz="2000" dirty="0"/>
              <a:t>Se fundó en 1892 y en 2012 recibió el nombramiento de "Pueblo Mágico" por </a:t>
            </a:r>
            <a:r>
              <a:rPr lang="es-ES" sz="2000" dirty="0" smtClean="0"/>
              <a:t>SECTUR</a:t>
            </a:r>
          </a:p>
          <a:p>
            <a:pPr fontAlgn="base"/>
            <a:endParaRPr lang="es-ES" sz="900" dirty="0"/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s-ES" sz="2000" dirty="0" smtClean="0"/>
              <a:t>Hay </a:t>
            </a:r>
            <a:r>
              <a:rPr lang="es-ES" sz="2000" dirty="0"/>
              <a:t>más de 50 ranchos y </a:t>
            </a:r>
            <a:r>
              <a:rPr lang="es-ES" sz="2000" dirty="0" smtClean="0"/>
              <a:t>balnearios, entre ellos Rancho la puerta considerado por mas de 5 años consecutivos uno de los mejores spa del mundo.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s-ES" sz="2000" dirty="0"/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s-ES" sz="2000" dirty="0" smtClean="0"/>
              <a:t>Museo étnico </a:t>
            </a:r>
            <a:r>
              <a:rPr lang="es-ES" sz="2000" dirty="0" err="1" smtClean="0"/>
              <a:t>Kumiai</a:t>
            </a:r>
            <a:r>
              <a:rPr lang="es-ES" sz="2000" dirty="0" smtClean="0"/>
              <a:t>, considerado uno de los museos mas completos de todo el noroeste del país.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s-ES" sz="2000" dirty="0" smtClean="0"/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s-ES" sz="2000" dirty="0"/>
              <a:t>Un sitio para escalar, practicar rapel, hacer bici de montaña y deslizarse en tirolesa en medio de las encimadas piedras de La Rumorosa.</a:t>
            </a:r>
            <a:endParaRPr lang="es-ES" sz="2000" dirty="0" smtClean="0"/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s-ES" sz="2000" dirty="0"/>
          </a:p>
          <a:p>
            <a:endParaRPr lang="es-MX" dirty="0">
              <a:solidFill>
                <a:srgbClr val="FFCC00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7119" y="326829"/>
            <a:ext cx="3895031" cy="256463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4486" y="1880920"/>
            <a:ext cx="3568123" cy="245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19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32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7" y="4665923"/>
            <a:ext cx="3286035" cy="2190690"/>
          </a:xfrm>
          <a:prstGeom prst="rect">
            <a:avLst/>
          </a:prstGeom>
        </p:spPr>
      </p:pic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90139293-9E90-4143-9701-989A415498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1057" y="-70446"/>
            <a:ext cx="8715098" cy="1819347"/>
          </a:xfrm>
        </p:spPr>
        <p:txBody>
          <a:bodyPr>
            <a:noAutofit/>
          </a:bodyPr>
          <a:lstStyle/>
          <a:p>
            <a:r>
              <a:rPr lang="es-MX" sz="6600" b="1" dirty="0" smtClean="0">
                <a:solidFill>
                  <a:srgbClr val="FFCC00"/>
                </a:solidFill>
                <a:latin typeface="+mj-lt"/>
              </a:rPr>
              <a:t>Ruta del vino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01695BC1-9473-45A3-8300-AEE45D08988C}"/>
              </a:ext>
            </a:extLst>
          </p:cNvPr>
          <p:cNvSpPr txBox="1"/>
          <p:nvPr/>
        </p:nvSpPr>
        <p:spPr>
          <a:xfrm>
            <a:off x="307134" y="2225883"/>
            <a:ext cx="10822943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 smtClean="0"/>
              <a:t>Se </a:t>
            </a:r>
            <a:r>
              <a:rPr lang="es-MX" sz="2400" dirty="0"/>
              <a:t>produce el </a:t>
            </a:r>
            <a:r>
              <a:rPr lang="es-MX" sz="2400" dirty="0" smtClean="0"/>
              <a:t>72% </a:t>
            </a:r>
            <a:r>
              <a:rPr lang="es-MX" sz="2400" dirty="0"/>
              <a:t>del vino </a:t>
            </a:r>
            <a:r>
              <a:rPr lang="es-MX" sz="2400" dirty="0" smtClean="0"/>
              <a:t>mexicano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sz="9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 smtClean="0"/>
              <a:t>con </a:t>
            </a:r>
            <a:r>
              <a:rPr lang="es-MX" sz="2400" dirty="0"/>
              <a:t>más de 150 casas vinícolas. </a:t>
            </a:r>
            <a:endParaRPr lang="es-MX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sz="900" dirty="0" smtClean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s-MX" sz="2400" dirty="0" smtClean="0"/>
              <a:t>Se </a:t>
            </a:r>
            <a:r>
              <a:rPr lang="es-MX" sz="2400" dirty="0"/>
              <a:t>producen alrededor de 2 millones de cajas de vino anualmente</a:t>
            </a:r>
            <a:r>
              <a:rPr lang="es-MX" sz="2400" dirty="0" smtClean="0"/>
              <a:t>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s-MX" sz="1000" dirty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s-MX" sz="2400" dirty="0"/>
              <a:t>Más de 750 mil visitantes anuales</a:t>
            </a:r>
            <a:r>
              <a:rPr lang="es-MX" sz="2400" dirty="0" smtClean="0"/>
              <a:t>.</a:t>
            </a:r>
          </a:p>
          <a:p>
            <a:pPr algn="ctr" fontAlgn="base"/>
            <a:endParaRPr lang="es-ES" sz="1000" dirty="0" smtClean="0"/>
          </a:p>
        </p:txBody>
      </p:sp>
      <p:sp>
        <p:nvSpPr>
          <p:cNvPr id="5" name="Rectángulo 4"/>
          <p:cNvSpPr/>
          <p:nvPr/>
        </p:nvSpPr>
        <p:spPr>
          <a:xfrm>
            <a:off x="2136600" y="819004"/>
            <a:ext cx="716401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6000" b="1" dirty="0">
                <a:solidFill>
                  <a:srgbClr val="FFCC00"/>
                </a:solidFill>
              </a:rPr>
              <a:t>En Baja California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8101" y="4677145"/>
            <a:ext cx="3787095" cy="218085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5610" y="4685059"/>
            <a:ext cx="3270647" cy="218043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29926" y="4677145"/>
            <a:ext cx="2462073" cy="217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85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0013" y="3655827"/>
            <a:ext cx="9733512" cy="1777579"/>
          </a:xfrm>
        </p:spPr>
        <p:txBody>
          <a:bodyPr>
            <a:noAutofit/>
          </a:bodyPr>
          <a:lstStyle/>
          <a:p>
            <a:pPr algn="l" fontAlgn="base"/>
            <a:r>
              <a:rPr lang="es-ES" sz="1800" dirty="0"/>
              <a:t>Valle de Guadalupe,  es nombrado segundo mejor destino para Tomar Vino, solo después de paso </a:t>
            </a:r>
            <a:r>
              <a:rPr lang="es-ES" sz="1800" dirty="0" smtClean="0"/>
              <a:t>Roble, </a:t>
            </a:r>
            <a:r>
              <a:rPr lang="es-ES" sz="1800" dirty="0" err="1" smtClean="0"/>
              <a:t>ca</a:t>
            </a:r>
            <a:r>
              <a:rPr lang="es-ES" sz="1800" dirty="0" smtClean="0"/>
              <a:t>.  </a:t>
            </a:r>
            <a:r>
              <a:rPr lang="es-ES" sz="1800" dirty="0"/>
              <a:t>dejando atrás a regiones como Italia, Francia, España y Argentina, </a:t>
            </a:r>
            <a:r>
              <a:rPr lang="es-ES" sz="1800" dirty="0" smtClean="0"/>
              <a:t>     Feb</a:t>
            </a:r>
            <a:r>
              <a:rPr lang="es-ES" sz="1800" dirty="0"/>
              <a:t>. </a:t>
            </a:r>
            <a:r>
              <a:rPr lang="es-ES" sz="1800" dirty="0" smtClean="0"/>
              <a:t>2020.</a:t>
            </a:r>
            <a:br>
              <a:rPr lang="es-ES" sz="1800" dirty="0" smtClean="0"/>
            </a:br>
            <a:r>
              <a:rPr lang="es-ES" sz="1800" dirty="0"/>
              <a:t/>
            </a:r>
            <a:br>
              <a:rPr lang="es-ES" sz="1800" dirty="0"/>
            </a:br>
            <a:r>
              <a:rPr lang="es-ES" sz="1800" dirty="0" smtClean="0"/>
              <a:t>El </a:t>
            </a:r>
            <a:r>
              <a:rPr lang="es-ES" sz="1800" dirty="0"/>
              <a:t>mejor destino de América, junto con los Cabos. </a:t>
            </a:r>
            <a:r>
              <a:rPr lang="es-ES" sz="1800" dirty="0" err="1"/>
              <a:t>National</a:t>
            </a:r>
            <a:r>
              <a:rPr lang="es-ES" sz="1800" dirty="0"/>
              <a:t> </a:t>
            </a:r>
            <a:r>
              <a:rPr lang="es-ES" sz="1800" dirty="0" err="1"/>
              <a:t>Geographic</a:t>
            </a:r>
            <a:r>
              <a:rPr lang="es-ES" sz="1800" dirty="0"/>
              <a:t> Mayo </a:t>
            </a:r>
            <a:r>
              <a:rPr lang="es-ES" sz="1800" dirty="0" smtClean="0"/>
              <a:t>2020.</a:t>
            </a:r>
            <a:br>
              <a:rPr lang="es-ES" sz="1800" dirty="0" smtClean="0"/>
            </a:br>
            <a:r>
              <a:rPr lang="es-ES" sz="1800" dirty="0"/>
              <a:t/>
            </a:r>
            <a:br>
              <a:rPr lang="es-ES" sz="1800" dirty="0"/>
            </a:br>
            <a:r>
              <a:rPr lang="es-ES" sz="1800" dirty="0"/>
              <a:t>EVENTOS: </a:t>
            </a:r>
            <a:r>
              <a:rPr lang="es-ES" sz="1800" dirty="0" smtClean="0"/>
              <a:t/>
            </a:r>
            <a:br>
              <a:rPr lang="es-ES" sz="1800" dirty="0" smtClean="0"/>
            </a:br>
            <a:r>
              <a:rPr lang="es-ES" sz="1800" dirty="0"/>
              <a:t/>
            </a:r>
            <a:br>
              <a:rPr lang="es-ES" sz="1800" dirty="0"/>
            </a:br>
            <a:r>
              <a:rPr lang="es-ES" sz="1800" dirty="0"/>
              <a:t>Concha y Vino Nuevo Abril</a:t>
            </a:r>
            <a:br>
              <a:rPr lang="es-ES" sz="1800" dirty="0"/>
            </a:br>
            <a:r>
              <a:rPr lang="es-ES" sz="1800" dirty="0"/>
              <a:t>Fiestas de la Vendimia   JUL – AGO.</a:t>
            </a:r>
            <a:br>
              <a:rPr lang="es-ES" sz="1800" dirty="0"/>
            </a:br>
            <a:r>
              <a:rPr lang="es-ES" sz="1800" dirty="0"/>
              <a:t>Conciertos al aire libre y entre viñedos.</a:t>
            </a:r>
            <a:br>
              <a:rPr lang="es-ES" sz="1800" dirty="0"/>
            </a:br>
            <a:r>
              <a:rPr lang="es-ES" sz="1800" dirty="0"/>
              <a:t/>
            </a:r>
            <a:br>
              <a:rPr lang="es-ES" sz="1800" dirty="0"/>
            </a:br>
            <a:endParaRPr lang="es-ES" sz="1800" dirty="0"/>
          </a:p>
        </p:txBody>
      </p:sp>
      <p:sp>
        <p:nvSpPr>
          <p:cNvPr id="7" name="Marcador de texto 3">
            <a:extLst>
              <a:ext uri="{FF2B5EF4-FFF2-40B4-BE49-F238E27FC236}">
                <a16:creationId xmlns="" xmlns:a16="http://schemas.microsoft.com/office/drawing/2014/main" id="{90139293-9E90-4143-9701-989A415498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1057" y="-70446"/>
            <a:ext cx="8715098" cy="1819347"/>
          </a:xfrm>
        </p:spPr>
        <p:txBody>
          <a:bodyPr>
            <a:noAutofit/>
          </a:bodyPr>
          <a:lstStyle/>
          <a:p>
            <a:r>
              <a:rPr lang="es-MX" sz="6600" b="1" dirty="0" smtClean="0">
                <a:solidFill>
                  <a:srgbClr val="FFCC00"/>
                </a:solidFill>
                <a:latin typeface="+mj-lt"/>
              </a:rPr>
              <a:t>Ruta del vino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0514" y="61484"/>
            <a:ext cx="8341051" cy="671079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25" y="228603"/>
            <a:ext cx="11106150" cy="654367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1057" y="337351"/>
            <a:ext cx="9490765" cy="6231769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9946" y="14829"/>
            <a:ext cx="5069149" cy="683233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103" y="459007"/>
            <a:ext cx="11228834" cy="5811799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5222" y="459007"/>
            <a:ext cx="9377452" cy="6178209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32138" cy="683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27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607" y="220323"/>
            <a:ext cx="8566952" cy="645475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076" y="194461"/>
            <a:ext cx="9898601" cy="655332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1876" y="-5953"/>
            <a:ext cx="6462943" cy="677070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9525"/>
            <a:ext cx="5476875" cy="686752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2376" y="1981199"/>
            <a:ext cx="5781675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21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131" y="119849"/>
            <a:ext cx="10329461" cy="673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82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Video Tour por baja California 5 días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99631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/>
          <a:p>
            <a:r>
              <a:rPr lang="es-ES" dirty="0" smtClean="0"/>
              <a:t>Video RUTA DEL VINO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9376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Video OFICIAL DEL ESTADO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3762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90139293-9E90-4143-9701-989A415498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70892" y="242488"/>
            <a:ext cx="9144455" cy="878769"/>
          </a:xfrm>
        </p:spPr>
        <p:txBody>
          <a:bodyPr>
            <a:noAutofit/>
          </a:bodyPr>
          <a:lstStyle/>
          <a:p>
            <a:r>
              <a:rPr lang="es-MX" sz="8000" b="1" dirty="0" smtClean="0">
                <a:solidFill>
                  <a:srgbClr val="FFCC00"/>
                </a:solidFill>
                <a:latin typeface="+mj-lt"/>
              </a:rPr>
              <a:t>QUE </a:t>
            </a:r>
            <a:r>
              <a:rPr lang="es-MX" sz="16600" b="1" dirty="0" smtClean="0">
                <a:solidFill>
                  <a:srgbClr val="FFCC00"/>
                </a:solidFill>
                <a:latin typeface="+mj-lt"/>
              </a:rPr>
              <a:t>DEBES</a:t>
            </a:r>
            <a:r>
              <a:rPr lang="es-MX" sz="8000" b="1" dirty="0" smtClean="0">
                <a:solidFill>
                  <a:srgbClr val="FFCC00"/>
                </a:solidFill>
                <a:latin typeface="+mj-lt"/>
              </a:rPr>
              <a:t> HACER</a:t>
            </a:r>
            <a:endParaRPr lang="es-MX" sz="8000" b="1" dirty="0">
              <a:solidFill>
                <a:srgbClr val="FFCC00"/>
              </a:solidFill>
              <a:latin typeface="+mj-lt"/>
            </a:endParaRPr>
          </a:p>
        </p:txBody>
      </p:sp>
      <p:sp>
        <p:nvSpPr>
          <p:cNvPr id="5" name="AutoShape 1">
            <a:extLst>
              <a:ext uri="{FF2B5EF4-FFF2-40B4-BE49-F238E27FC236}">
                <a16:creationId xmlns="" xmlns:a16="http://schemas.microsoft.com/office/drawing/2014/main" id="{910BC7D8-3742-4BF8-8A21-27169BDCBF2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778710" y="52947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9" name="AutoShape 3">
            <a:extLst>
              <a:ext uri="{FF2B5EF4-FFF2-40B4-BE49-F238E27FC236}">
                <a16:creationId xmlns="" xmlns:a16="http://schemas.microsoft.com/office/drawing/2014/main" id="{1386C98D-96E6-4A9A-BC01-044289DC611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375150" y="8020620"/>
            <a:ext cx="2300784" cy="223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3216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514906" y="318560"/>
            <a:ext cx="10820713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dirty="0" smtClean="0">
                <a:solidFill>
                  <a:srgbClr val="FFCC00"/>
                </a:solidFill>
              </a:rPr>
              <a:t>HAZ TU PROPIO VINO. </a:t>
            </a:r>
            <a:br>
              <a:rPr lang="es-MX" dirty="0" smtClean="0">
                <a:solidFill>
                  <a:srgbClr val="FFCC00"/>
                </a:solidFill>
              </a:rPr>
            </a:br>
            <a:r>
              <a:rPr lang="es-MX" dirty="0" smtClean="0"/>
              <a:t>STO TOMAS y GUADALUPE. </a:t>
            </a:r>
            <a:endParaRPr lang="es-MX" sz="700" dirty="0">
              <a:solidFill>
                <a:srgbClr val="FFCC00"/>
              </a:solidFill>
            </a:endParaRPr>
          </a:p>
        </p:txBody>
      </p:sp>
      <p:pic>
        <p:nvPicPr>
          <p:cNvPr id="5" name="Picture 4" descr="Haz Tu Propio Vino, Valle de Santo Tomá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0575" y="2254913"/>
            <a:ext cx="7205010" cy="4513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307" y="1427108"/>
            <a:ext cx="4480819" cy="298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010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85643" y="230488"/>
            <a:ext cx="10820713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dirty="0" smtClean="0">
                <a:solidFill>
                  <a:srgbClr val="FFCC00"/>
                </a:solidFill>
              </a:rPr>
              <a:t>CAMINATA POR UN SENDERO. </a:t>
            </a:r>
            <a:br>
              <a:rPr lang="es-MX" dirty="0" smtClean="0">
                <a:solidFill>
                  <a:srgbClr val="FFCC00"/>
                </a:solidFill>
              </a:rPr>
            </a:br>
            <a:r>
              <a:rPr lang="es-MX" dirty="0" smtClean="0"/>
              <a:t>VALLE DE GUADALUPE, SENDERO ETNICO </a:t>
            </a:r>
            <a:br>
              <a:rPr lang="es-MX" dirty="0" smtClean="0"/>
            </a:br>
            <a:endParaRPr lang="es-MX" sz="700" dirty="0">
              <a:solidFill>
                <a:srgbClr val="FFCC00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740" y="1634091"/>
            <a:ext cx="3028841" cy="170629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6269" y="1361567"/>
            <a:ext cx="7321118" cy="549083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1554" y="1565289"/>
            <a:ext cx="2685610" cy="201420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261" y="3973797"/>
            <a:ext cx="3128773" cy="242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1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896645" y="203855"/>
            <a:ext cx="10669793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dirty="0" smtClean="0">
                <a:solidFill>
                  <a:srgbClr val="FFCC00"/>
                </a:solidFill>
              </a:rPr>
              <a:t>PASEO A CABALLO DE RAZA AZTECA. </a:t>
            </a:r>
            <a:r>
              <a:rPr lang="es-MX" dirty="0" smtClean="0"/>
              <a:t>VALLE DE GPE. </a:t>
            </a:r>
            <a:endParaRPr lang="es-MX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sz="700" dirty="0">
              <a:solidFill>
                <a:srgbClr val="FFCC00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6421" y="3152775"/>
            <a:ext cx="9772650" cy="370522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0083" y="1438558"/>
            <a:ext cx="2916355" cy="218352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438" y="1438558"/>
            <a:ext cx="4027965" cy="226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73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870012" y="283050"/>
            <a:ext cx="10306975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dirty="0" smtClean="0">
                <a:solidFill>
                  <a:srgbClr val="FFCC00"/>
                </a:solidFill>
              </a:rPr>
              <a:t>PASEO EN GLOBO O HELICOPTERO. </a:t>
            </a:r>
            <a:r>
              <a:rPr lang="es-MX" dirty="0" smtClean="0"/>
              <a:t>VALLE DE GPE.  </a:t>
            </a:r>
            <a:endParaRPr lang="es-MX" sz="700" dirty="0">
              <a:solidFill>
                <a:srgbClr val="FFCC00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6412" y="1225117"/>
            <a:ext cx="5557422" cy="555742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0540" y="1496626"/>
            <a:ext cx="3436306" cy="343630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657" y="4003828"/>
            <a:ext cx="2525697" cy="2525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88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1113315" y="291927"/>
            <a:ext cx="9734550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dirty="0" smtClean="0">
                <a:solidFill>
                  <a:srgbClr val="FFCC00"/>
                </a:solidFill>
              </a:rPr>
              <a:t>PASEO EN BICICLETA, MOTO O RAZOR. </a:t>
            </a:r>
            <a:r>
              <a:rPr lang="es-MX" dirty="0" err="1" smtClean="0"/>
              <a:t>vaLLE</a:t>
            </a:r>
            <a:r>
              <a:rPr lang="es-MX" dirty="0" smtClean="0"/>
              <a:t> DE GPE. </a:t>
            </a:r>
            <a:endParaRPr lang="es-MX" sz="700" dirty="0">
              <a:solidFill>
                <a:srgbClr val="FFCC00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6287" y="3118903"/>
            <a:ext cx="7377343" cy="358504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309" y="1981653"/>
            <a:ext cx="6337082" cy="474694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2476" y="825623"/>
            <a:ext cx="2511154" cy="342265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87" y="1345218"/>
            <a:ext cx="3618800" cy="241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20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0" y="159848"/>
            <a:ext cx="12206796" cy="660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>
                <a:solidFill>
                  <a:srgbClr val="FFCC00"/>
                </a:solidFill>
              </a:rPr>
              <a:t>Ultra ligero o SKYDIVE.</a:t>
            </a:r>
            <a:r>
              <a:rPr lang="es-MX" dirty="0" smtClean="0"/>
              <a:t> OJOS NEGROS,  </a:t>
            </a:r>
            <a:endParaRPr lang="es-MX" dirty="0">
              <a:solidFill>
                <a:srgbClr val="FFCC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sz="700" dirty="0">
              <a:solidFill>
                <a:srgbClr val="FFCC00"/>
              </a:solidFill>
            </a:endParaRPr>
          </a:p>
        </p:txBody>
      </p:sp>
      <p:pic>
        <p:nvPicPr>
          <p:cNvPr id="8" name="Picture 18" descr="Vuela en ultraligero en Chiapas | México Desconocido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3733" y="1090111"/>
            <a:ext cx="8219330" cy="531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California: mueren dos paracaidista en un sal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5019" y="820029"/>
            <a:ext cx="9425606" cy="5970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008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854319" y="611904"/>
            <a:ext cx="10483362" cy="563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dirty="0" smtClean="0">
                <a:solidFill>
                  <a:srgbClr val="FFCC00"/>
                </a:solidFill>
              </a:rPr>
              <a:t>Degustaciones o </a:t>
            </a:r>
            <a:r>
              <a:rPr lang="es-MX" dirty="0" err="1" smtClean="0">
                <a:solidFill>
                  <a:srgbClr val="FFCC00"/>
                </a:solidFill>
              </a:rPr>
              <a:t>CATAs</a:t>
            </a:r>
            <a:r>
              <a:rPr lang="es-MX" dirty="0" smtClean="0">
                <a:solidFill>
                  <a:srgbClr val="FFCC00"/>
                </a:solidFill>
              </a:rPr>
              <a:t> </a:t>
            </a:r>
            <a:r>
              <a:rPr lang="es-MX" dirty="0" smtClean="0"/>
              <a:t>60-120 min.</a:t>
            </a:r>
            <a:endParaRPr lang="es-MX" sz="700" dirty="0">
              <a:solidFill>
                <a:srgbClr val="FFCC00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6128" y="1252046"/>
            <a:ext cx="8279743" cy="549774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142" y="38957"/>
            <a:ext cx="10058400" cy="671083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2731" y="386508"/>
            <a:ext cx="8553450" cy="565785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712" y="565451"/>
            <a:ext cx="10058400" cy="565785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3621" y="647430"/>
            <a:ext cx="6858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69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980669" y="274171"/>
            <a:ext cx="9733512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dirty="0" smtClean="0">
                <a:solidFill>
                  <a:srgbClr val="FFCC00"/>
                </a:solidFill>
              </a:rPr>
              <a:t>PASEO EN KAYAK O COASTERING. </a:t>
            </a:r>
            <a:r>
              <a:rPr lang="es-MX" dirty="0" smtClean="0"/>
              <a:t>    En la </a:t>
            </a:r>
            <a:r>
              <a:rPr lang="es-MX" dirty="0" err="1" smtClean="0"/>
              <a:t>bufadora</a:t>
            </a:r>
            <a:endParaRPr lang="es-MX" dirty="0">
              <a:solidFill>
                <a:srgbClr val="FFCC00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9200" y="1308300"/>
            <a:ext cx="7336449" cy="550233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2945" y="200529"/>
            <a:ext cx="8876628" cy="665747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0181" y="0"/>
            <a:ext cx="9144000" cy="6858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81" y="600075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42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3">
            <a:extLst>
              <a:ext uri="{FF2B5EF4-FFF2-40B4-BE49-F238E27FC236}">
                <a16:creationId xmlns="" xmlns:a16="http://schemas.microsoft.com/office/drawing/2014/main" id="{90139293-9E90-4143-9701-989A41549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287" y="4856085"/>
            <a:ext cx="9733512" cy="784518"/>
          </a:xfrm>
        </p:spPr>
        <p:txBody>
          <a:bodyPr>
            <a:normAutofit fontScale="90000"/>
          </a:bodyPr>
          <a:lstStyle/>
          <a:p>
            <a:r>
              <a:rPr lang="es-MX" sz="18400" b="1" dirty="0" smtClean="0">
                <a:solidFill>
                  <a:srgbClr val="FFCC00"/>
                </a:solidFill>
                <a:latin typeface="+mj-lt"/>
              </a:rPr>
              <a:t>GASTRONOMÍA</a:t>
            </a:r>
            <a:r>
              <a:rPr lang="es-MX" sz="3600" b="1" dirty="0" smtClean="0">
                <a:solidFill>
                  <a:srgbClr val="FFCC00"/>
                </a:solidFill>
                <a:latin typeface="+mj-lt"/>
              </a:rPr>
              <a:t> </a:t>
            </a:r>
            <a:endParaRPr lang="es-MX" sz="3600" b="1" dirty="0">
              <a:solidFill>
                <a:srgbClr val="FFCC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4335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21" y="97654"/>
            <a:ext cx="11950489" cy="665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96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535932" y="276841"/>
            <a:ext cx="110760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3200" b="1" dirty="0" smtClean="0">
                <a:solidFill>
                  <a:srgbClr val="FFCC00"/>
                </a:solidFill>
              </a:rPr>
              <a:t>DOÑA ESTELA. </a:t>
            </a:r>
            <a:r>
              <a:rPr lang="es-MX" sz="3200" b="1" dirty="0" smtClean="0"/>
              <a:t> HACIENDA GUADALUPE, </a:t>
            </a:r>
            <a:r>
              <a:rPr lang="es-MX" sz="3200" b="1" dirty="0">
                <a:solidFill>
                  <a:srgbClr val="FFCC00"/>
                </a:solidFill>
              </a:rPr>
              <a:t>ROBLEZA </a:t>
            </a:r>
            <a:r>
              <a:rPr lang="es-MX" sz="3200" b="1" dirty="0" smtClean="0"/>
              <a:t>  </a:t>
            </a:r>
            <a:endParaRPr lang="es-MX" sz="1050" b="1" dirty="0">
              <a:solidFill>
                <a:srgbClr val="FFCC00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761" y="1003177"/>
            <a:ext cx="10058400" cy="56578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58" y="1220528"/>
            <a:ext cx="11917606" cy="522314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273" y="276841"/>
            <a:ext cx="8803690" cy="635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36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48575" y="257943"/>
            <a:ext cx="11709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s-MX" sz="3200" b="1" dirty="0" smtClean="0">
                <a:solidFill>
                  <a:srgbClr val="FFCC00"/>
                </a:solidFill>
              </a:rPr>
              <a:t>FINCA ALTOZANO. DECKMAN´S, LA ESPERANZA, CORAZON DE TIERRA, FAUNA, ANIMALON. </a:t>
            </a:r>
            <a:endParaRPr lang="es-MX" sz="1050" b="1" dirty="0">
              <a:solidFill>
                <a:srgbClr val="FFCC00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8119" y="1345483"/>
            <a:ext cx="7146236" cy="535967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0771" y="1302211"/>
            <a:ext cx="8893567" cy="546455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468" y="825972"/>
            <a:ext cx="10058400" cy="585439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5341" y="766233"/>
            <a:ext cx="8964654" cy="600053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4928" y="0"/>
            <a:ext cx="9155097" cy="68580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47" y="381266"/>
            <a:ext cx="11968442" cy="596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19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700316" y="91744"/>
            <a:ext cx="9169401" cy="8079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3600" b="1" dirty="0" smtClean="0">
                <a:solidFill>
                  <a:srgbClr val="FFCC00"/>
                </a:solidFill>
              </a:rPr>
              <a:t>LANGOSTA ESTILO PUERTO NUEVO.</a:t>
            </a:r>
            <a:endParaRPr lang="es-MX" sz="3600" b="1" dirty="0">
              <a:solidFill>
                <a:srgbClr val="FFCC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sz="1100" b="1" dirty="0">
              <a:solidFill>
                <a:srgbClr val="FFCC00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823" y="1381811"/>
            <a:ext cx="7972723" cy="5349991"/>
          </a:xfrm>
          <a:prstGeom prst="rect">
            <a:avLst/>
          </a:prstGeom>
        </p:spPr>
      </p:pic>
      <p:pic>
        <p:nvPicPr>
          <p:cNvPr id="6" name="Picture 4" descr="Detonarán desarrollo inmobiliario en Playas de Rosarito | El ...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909" y="979754"/>
            <a:ext cx="3991939" cy="2242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203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547770" y="0"/>
            <a:ext cx="11644230" cy="1177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solidFill>
                  <a:srgbClr val="FFCC00"/>
                </a:solidFill>
              </a:rPr>
              <a:t>COCINA URBANA ENSENADA .  </a:t>
            </a:r>
          </a:p>
          <a:p>
            <a:r>
              <a:rPr lang="es-MX" sz="2800" b="1" dirty="0" smtClean="0"/>
              <a:t>TACOS DON ZEFE, LA AVIONETA, LA GUERRERENSE, LA DOÑA </a:t>
            </a:r>
            <a:endParaRPr lang="es-MX" sz="28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sz="1050" dirty="0">
              <a:solidFill>
                <a:srgbClr val="FFCC00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2065" y="1004232"/>
            <a:ext cx="8702498" cy="576165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6186" y="1046952"/>
            <a:ext cx="8510163" cy="567621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6892" y="1027558"/>
            <a:ext cx="9048750" cy="5715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329" y="1643529"/>
            <a:ext cx="11965242" cy="411305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9858" y="1051694"/>
            <a:ext cx="7546491" cy="566672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6881" y="992648"/>
            <a:ext cx="6153085" cy="586535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636" y="950472"/>
            <a:ext cx="10434083" cy="586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66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48865" y="0"/>
            <a:ext cx="11700768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4000" b="1" dirty="0" smtClean="0">
                <a:solidFill>
                  <a:srgbClr val="FFCC00"/>
                </a:solidFill>
              </a:rPr>
              <a:t>EN TIJUANA.</a:t>
            </a:r>
            <a:r>
              <a:rPr lang="es-MX" sz="4000" b="1" dirty="0" smtClean="0"/>
              <a:t> </a:t>
            </a:r>
          </a:p>
          <a:p>
            <a:pPr algn="ctr"/>
            <a:r>
              <a:rPr lang="es-MX" sz="3200" b="1" dirty="0" smtClean="0"/>
              <a:t>EL CESAR´S, TELEFONICA, LA QUERENCIA, MISION 19, PASTEL DE CREPAS, ALMA VERDE</a:t>
            </a:r>
            <a:endParaRPr lang="es-MX" sz="1050" b="1" dirty="0">
              <a:solidFill>
                <a:srgbClr val="FFCC00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8171" y="1778117"/>
            <a:ext cx="5041777" cy="504177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2571" y="666728"/>
            <a:ext cx="9233356" cy="615316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256" y="1162044"/>
            <a:ext cx="10058400" cy="565785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6353" y="756055"/>
            <a:ext cx="8381661" cy="581785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77" y="666728"/>
            <a:ext cx="11941049" cy="508600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8767" y="666728"/>
            <a:ext cx="10058400" cy="5655056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9842" y="979914"/>
            <a:ext cx="8761255" cy="583718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7842" y="675566"/>
            <a:ext cx="8898907" cy="609436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82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702962" y="0"/>
            <a:ext cx="826443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4400" b="1" dirty="0" smtClean="0">
                <a:solidFill>
                  <a:srgbClr val="FFCC00"/>
                </a:solidFill>
              </a:rPr>
              <a:t>CERVEZA ARTESANAL. </a:t>
            </a:r>
            <a:r>
              <a:rPr lang="es-MX" sz="4400" b="1" dirty="0" smtClean="0"/>
              <a:t>VALLE GPE, ENSENADA.</a:t>
            </a:r>
            <a:endParaRPr lang="es-MX" sz="1400" b="1" dirty="0">
              <a:solidFill>
                <a:srgbClr val="FFCC00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7681" y="2075340"/>
            <a:ext cx="5715000" cy="43053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981" y="180142"/>
            <a:ext cx="10058400" cy="628208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8387" y="820873"/>
            <a:ext cx="7486650" cy="500062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981" y="79392"/>
            <a:ext cx="10058400" cy="670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0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 descr="Calendar - Rancho La Puerta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4783" y="1402516"/>
            <a:ext cx="8593515" cy="5380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1303466" y="130396"/>
            <a:ext cx="89454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CC00"/>
                </a:solidFill>
                <a:latin typeface="+mj-lt"/>
              </a:rPr>
              <a:t>CLASE DE COCINA, DONDE TU RECOLECTAS DEL HUERTO. </a:t>
            </a:r>
            <a:endParaRPr lang="es-MX" sz="3600" b="1" dirty="0">
              <a:solidFill>
                <a:srgbClr val="FFCC00"/>
              </a:solidFill>
              <a:latin typeface="+mj-lt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6841" y="1298793"/>
            <a:ext cx="8389398" cy="558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68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1">
            <a:extLst>
              <a:ext uri="{FF2B5EF4-FFF2-40B4-BE49-F238E27FC236}">
                <a16:creationId xmlns="" xmlns:a16="http://schemas.microsoft.com/office/drawing/2014/main" id="{910BC7D8-3742-4BF8-8A21-27169BDCBF2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778710" y="52947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3" name="Rectángulo 12"/>
          <p:cNvSpPr/>
          <p:nvPr/>
        </p:nvSpPr>
        <p:spPr>
          <a:xfrm>
            <a:off x="168676" y="206307"/>
            <a:ext cx="11896077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4400" b="1" dirty="0" smtClean="0">
                <a:solidFill>
                  <a:srgbClr val="FFCC00"/>
                </a:solidFill>
                <a:latin typeface="+mj-lt"/>
              </a:rPr>
              <a:t>BAR CON TAPAS. </a:t>
            </a:r>
            <a:r>
              <a:rPr lang="es-MX" sz="4400" b="1" dirty="0" smtClean="0">
                <a:latin typeface="+mj-lt"/>
              </a:rPr>
              <a:t> </a:t>
            </a:r>
          </a:p>
          <a:p>
            <a:pPr algn="ctr"/>
            <a:r>
              <a:rPr lang="es-MX" sz="3200" b="1" dirty="0" smtClean="0">
                <a:latin typeface="+mj-lt"/>
              </a:rPr>
              <a:t>KING AND QUEEN,  FRIDA, AQUA DE VID, LA JUSTINA</a:t>
            </a:r>
            <a:endParaRPr lang="es-MX" sz="3200" b="1" dirty="0">
              <a:solidFill>
                <a:srgbClr val="FFCC00"/>
              </a:solidFill>
              <a:latin typeface="+mj-lt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9518" y="1368133"/>
            <a:ext cx="8233194" cy="5489867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5039" y="1000898"/>
            <a:ext cx="8777673" cy="5857102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826" y="922168"/>
            <a:ext cx="10552591" cy="5935832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823" y="238369"/>
            <a:ext cx="10058400" cy="661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93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303466" y="130396"/>
            <a:ext cx="89454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CC00"/>
                </a:solidFill>
                <a:latin typeface="+mj-lt"/>
              </a:rPr>
              <a:t>CENA PRIVADA                          BAJO LAS ESTRELLAS </a:t>
            </a:r>
            <a:endParaRPr lang="es-MX" sz="3600" b="1" dirty="0">
              <a:solidFill>
                <a:srgbClr val="FFCC00"/>
              </a:solidFill>
              <a:latin typeface="+mj-lt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463" y="1338305"/>
            <a:ext cx="9677911" cy="543576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3466" y="678065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58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90139293-9E90-4143-9701-989A415498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0375" y="187177"/>
            <a:ext cx="9144455" cy="878769"/>
          </a:xfrm>
        </p:spPr>
        <p:txBody>
          <a:bodyPr>
            <a:noAutofit/>
          </a:bodyPr>
          <a:lstStyle/>
          <a:p>
            <a:r>
              <a:rPr lang="es-MX" sz="16600" b="1" dirty="0" smtClean="0">
                <a:solidFill>
                  <a:srgbClr val="FFCC00"/>
                </a:solidFill>
                <a:latin typeface="+mj-lt"/>
              </a:rPr>
              <a:t>HOSPEDAJE</a:t>
            </a:r>
            <a:endParaRPr lang="es-MX" sz="16600" b="1" dirty="0">
              <a:solidFill>
                <a:srgbClr val="FFCC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7241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34"/>
            <a:ext cx="12192000" cy="685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32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90139293-9E90-4143-9701-989A415498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0375" y="187177"/>
            <a:ext cx="9144455" cy="878769"/>
          </a:xfrm>
        </p:spPr>
        <p:txBody>
          <a:bodyPr>
            <a:normAutofit/>
          </a:bodyPr>
          <a:lstStyle/>
          <a:p>
            <a:r>
              <a:rPr lang="es-MX" sz="3600" b="1" dirty="0" smtClean="0">
                <a:solidFill>
                  <a:srgbClr val="FFCC00"/>
                </a:solidFill>
                <a:latin typeface="+mj-lt"/>
              </a:rPr>
              <a:t>CABAÑA OENO WINE LODGE</a:t>
            </a:r>
            <a:endParaRPr lang="es-MX" sz="3600" b="1" dirty="0">
              <a:solidFill>
                <a:srgbClr val="FFCC00"/>
              </a:solidFill>
              <a:latin typeface="+mj-lt"/>
            </a:endParaRPr>
          </a:p>
        </p:txBody>
      </p:sp>
      <p:sp>
        <p:nvSpPr>
          <p:cNvPr id="5" name="AutoShape 1">
            <a:extLst>
              <a:ext uri="{FF2B5EF4-FFF2-40B4-BE49-F238E27FC236}">
                <a16:creationId xmlns="" xmlns:a16="http://schemas.microsoft.com/office/drawing/2014/main" id="{910BC7D8-3742-4BF8-8A21-27169BDCBF2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778710" y="52947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617" y="838180"/>
            <a:ext cx="4549392" cy="3034409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7510" y="2525165"/>
            <a:ext cx="6522291" cy="4350368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0848" y="754664"/>
            <a:ext cx="3121152" cy="208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21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158223" y="230869"/>
            <a:ext cx="9733512" cy="660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dirty="0" smtClean="0">
                <a:solidFill>
                  <a:srgbClr val="FFCC00"/>
                </a:solidFill>
              </a:rPr>
              <a:t>HOTEL CORTES.</a:t>
            </a:r>
            <a:r>
              <a:rPr lang="es-MX" dirty="0" smtClean="0"/>
              <a:t> </a:t>
            </a:r>
            <a:endParaRPr lang="es-MX" dirty="0">
              <a:solidFill>
                <a:srgbClr val="FFCC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sz="700" dirty="0">
              <a:solidFill>
                <a:srgbClr val="FFCC00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2481" y="694732"/>
            <a:ext cx="7094646" cy="260776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21" y="3211412"/>
            <a:ext cx="5099501" cy="359554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4963" y="3628128"/>
            <a:ext cx="4145760" cy="276211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0" y="2151684"/>
            <a:ext cx="3810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15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719623" y="212428"/>
            <a:ext cx="89454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3600" b="1" dirty="0" smtClean="0">
                <a:solidFill>
                  <a:srgbClr val="FFCC00"/>
                </a:solidFill>
              </a:rPr>
              <a:t>GLAMPING EN CUATRO CUATROS. </a:t>
            </a:r>
            <a:endParaRPr lang="es-MX" sz="3600" b="1" dirty="0">
              <a:solidFill>
                <a:srgbClr val="FFCC00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2987" y="795979"/>
            <a:ext cx="8865013" cy="591289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0540" y="873326"/>
            <a:ext cx="7780728" cy="583554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293" y="79899"/>
            <a:ext cx="10058400" cy="670887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114" y="299141"/>
            <a:ext cx="11331801" cy="6332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2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2898801" y="171700"/>
            <a:ext cx="9531531" cy="8079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3600" b="1" dirty="0" smtClean="0">
                <a:solidFill>
                  <a:srgbClr val="FFCC00"/>
                </a:solidFill>
              </a:rPr>
              <a:t>AIR STREAM, NOMADS. </a:t>
            </a:r>
            <a:endParaRPr lang="es-MX" sz="3600" b="1" dirty="0">
              <a:solidFill>
                <a:srgbClr val="FFCC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sz="1100" b="1" dirty="0">
              <a:solidFill>
                <a:srgbClr val="FFCC00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8801" y="902827"/>
            <a:ext cx="5897468" cy="589746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4442" y="203615"/>
            <a:ext cx="6914488" cy="659668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259" y="1011528"/>
            <a:ext cx="7883912" cy="525856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8460" y="171700"/>
            <a:ext cx="8789675" cy="658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95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450666" y="123633"/>
            <a:ext cx="9734550" cy="563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dirty="0" smtClean="0">
                <a:solidFill>
                  <a:srgbClr val="FFCC00"/>
                </a:solidFill>
              </a:rPr>
              <a:t>VILLAS EL CIELO. </a:t>
            </a:r>
            <a:endParaRPr lang="es-MX" sz="700" dirty="0">
              <a:solidFill>
                <a:srgbClr val="FFCC00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742" y="962673"/>
            <a:ext cx="9920302" cy="558017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0666" y="707397"/>
            <a:ext cx="9131517" cy="609072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742" y="59845"/>
            <a:ext cx="10107411" cy="673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28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344653" y="177603"/>
            <a:ext cx="9733512" cy="660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dirty="0" smtClean="0">
                <a:solidFill>
                  <a:srgbClr val="FFCC00"/>
                </a:solidFill>
              </a:rPr>
              <a:t>CORAL Y MARINA.</a:t>
            </a:r>
            <a:endParaRPr lang="es-MX" dirty="0">
              <a:solidFill>
                <a:srgbClr val="FFCC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sz="700" dirty="0">
              <a:solidFill>
                <a:srgbClr val="FFCC00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3749" y="980257"/>
            <a:ext cx="8160059" cy="543756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6201" y="967746"/>
            <a:ext cx="8197607" cy="546258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5837" y="837784"/>
            <a:ext cx="8857418" cy="591031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7370" y="62146"/>
            <a:ext cx="9007876" cy="675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23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158223" y="185776"/>
            <a:ext cx="9733512" cy="563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dirty="0" smtClean="0">
                <a:solidFill>
                  <a:srgbClr val="FFCC00"/>
                </a:solidFill>
              </a:rPr>
              <a:t>TORRE LUCERNA.</a:t>
            </a:r>
            <a:endParaRPr lang="es-MX" sz="700" dirty="0">
              <a:solidFill>
                <a:srgbClr val="FFCC00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979" y="749007"/>
            <a:ext cx="6096000" cy="6096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2886" y="1099186"/>
            <a:ext cx="7478549" cy="498959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779" y="136134"/>
            <a:ext cx="10058400" cy="670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95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344654" y="168021"/>
            <a:ext cx="9733512" cy="563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dirty="0" smtClean="0">
                <a:solidFill>
                  <a:srgbClr val="FFCC00"/>
                </a:solidFill>
              </a:rPr>
              <a:t>HOTEL BURBUJA. </a:t>
            </a:r>
            <a:endParaRPr lang="es-MX" sz="700" dirty="0">
              <a:solidFill>
                <a:srgbClr val="FFCC00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766" y="1056443"/>
            <a:ext cx="10058400" cy="565785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0143" y="1313259"/>
            <a:ext cx="9097645" cy="514421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165" y="83356"/>
            <a:ext cx="9753600" cy="650557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377" y="326013"/>
            <a:ext cx="10058400" cy="62865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673" y="476396"/>
            <a:ext cx="10848450" cy="618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7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1388523" y="203532"/>
            <a:ext cx="9734550" cy="563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dirty="0" smtClean="0">
                <a:solidFill>
                  <a:srgbClr val="FFCC00"/>
                </a:solidFill>
              </a:rPr>
              <a:t>ENCUENTRO GUADALUPE. </a:t>
            </a:r>
            <a:r>
              <a:rPr lang="es-MX" dirty="0" smtClean="0"/>
              <a:t> </a:t>
            </a:r>
            <a:endParaRPr lang="es-MX" dirty="0">
              <a:solidFill>
                <a:srgbClr val="FFCC00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977" y="892493"/>
            <a:ext cx="10058400" cy="565785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677" y="1047350"/>
            <a:ext cx="9525000" cy="51435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5674" y="766763"/>
            <a:ext cx="8121649" cy="609123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474" y="920687"/>
            <a:ext cx="9574603" cy="539682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977" y="967730"/>
            <a:ext cx="10446240" cy="522312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2633" y="766763"/>
            <a:ext cx="9174444" cy="599251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051" y="126562"/>
            <a:ext cx="10003448" cy="6667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52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90139293-9E90-4143-9701-989A415498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9254" y="304800"/>
            <a:ext cx="6217920" cy="878769"/>
          </a:xfrm>
        </p:spPr>
        <p:txBody>
          <a:bodyPr>
            <a:normAutofit/>
          </a:bodyPr>
          <a:lstStyle/>
          <a:p>
            <a:r>
              <a:rPr lang="es-MX" sz="3600" dirty="0" smtClean="0">
                <a:solidFill>
                  <a:srgbClr val="FFCC00"/>
                </a:solidFill>
              </a:rPr>
              <a:t>Otras EXPERIENCIAS </a:t>
            </a:r>
            <a:endParaRPr lang="es-MX" sz="3600" dirty="0">
              <a:solidFill>
                <a:srgbClr val="FFCC00"/>
              </a:solidFill>
            </a:endParaRPr>
          </a:p>
        </p:txBody>
      </p:sp>
      <p:sp>
        <p:nvSpPr>
          <p:cNvPr id="5" name="AutoShape 1">
            <a:extLst>
              <a:ext uri="{FF2B5EF4-FFF2-40B4-BE49-F238E27FC236}">
                <a16:creationId xmlns:a16="http://schemas.microsoft.com/office/drawing/2014/main" xmlns="" id="{910BC7D8-3742-4BF8-8A21-27169BDCBF2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9" name="AutoShape 3">
            <a:extLst>
              <a:ext uri="{FF2B5EF4-FFF2-40B4-BE49-F238E27FC236}">
                <a16:creationId xmlns:a16="http://schemas.microsoft.com/office/drawing/2014/main" xmlns="" id="{1386C98D-96E6-4A9A-BC01-044289DC611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9169400" cy="916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01695BC1-9473-45A3-8300-AEE45D08988C}"/>
              </a:ext>
            </a:extLst>
          </p:cNvPr>
          <p:cNvSpPr txBox="1"/>
          <p:nvPr/>
        </p:nvSpPr>
        <p:spPr>
          <a:xfrm>
            <a:off x="304800" y="1594904"/>
            <a:ext cx="105406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 smtClean="0">
                <a:solidFill>
                  <a:srgbClr val="FFCC00"/>
                </a:solidFill>
              </a:rPr>
              <a:t>TOCA UNA BALLENA GRIS, GUERRERO NEGRO. </a:t>
            </a:r>
            <a:r>
              <a:rPr lang="es-MX" sz="2000" dirty="0" smtClean="0"/>
              <a:t>ENE - MAR</a:t>
            </a:r>
          </a:p>
        </p:txBody>
      </p:sp>
      <p:pic>
        <p:nvPicPr>
          <p:cNvPr id="4098" name="Picture 2" descr="Llega la ballena gris a costas mexicanas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0631" y="3825041"/>
            <a:ext cx="4491627" cy="2766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304800" y="2049470"/>
            <a:ext cx="849956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dirty="0">
                <a:solidFill>
                  <a:srgbClr val="FFCC00"/>
                </a:solidFill>
              </a:rPr>
              <a:t>NADO CON </a:t>
            </a:r>
            <a:r>
              <a:rPr lang="es-MX" dirty="0" smtClean="0">
                <a:solidFill>
                  <a:srgbClr val="FFCC00"/>
                </a:solidFill>
              </a:rPr>
              <a:t>TIBURON </a:t>
            </a:r>
            <a:r>
              <a:rPr lang="es-MX" dirty="0">
                <a:solidFill>
                  <a:srgbClr val="FFCC00"/>
                </a:solidFill>
              </a:rPr>
              <a:t>BALLENA, BAHIA DE LOS ANGELES. </a:t>
            </a:r>
            <a:r>
              <a:rPr lang="es-MX" dirty="0"/>
              <a:t>JUL - OCT</a:t>
            </a:r>
            <a:endParaRPr lang="es-MX" dirty="0">
              <a:solidFill>
                <a:srgbClr val="FFCC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sz="700" dirty="0">
              <a:solidFill>
                <a:srgbClr val="FFCC00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304800" y="2526524"/>
            <a:ext cx="895676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dirty="0">
                <a:solidFill>
                  <a:srgbClr val="FFCC00"/>
                </a:solidFill>
              </a:rPr>
              <a:t>OBSERVACION DE ESTRELLAS EN  SAN PEDRO MARTIR. </a:t>
            </a:r>
            <a:r>
              <a:rPr lang="es-MX" dirty="0"/>
              <a:t>TODO EL AÑO</a:t>
            </a:r>
            <a:endParaRPr lang="es-MX" dirty="0">
              <a:solidFill>
                <a:srgbClr val="FFCC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sz="700" dirty="0">
              <a:solidFill>
                <a:srgbClr val="FFCC00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304799" y="3003578"/>
            <a:ext cx="9531531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dirty="0">
                <a:solidFill>
                  <a:srgbClr val="FFCC00"/>
                </a:solidFill>
              </a:rPr>
              <a:t>NADO CON TIBURON BLANCO, ISLA GUADALUPE. </a:t>
            </a:r>
            <a:r>
              <a:rPr lang="es-MX" dirty="0"/>
              <a:t>AGO - OCT</a:t>
            </a:r>
            <a:endParaRPr lang="es-MX" dirty="0">
              <a:solidFill>
                <a:srgbClr val="FFCC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sz="700" dirty="0">
              <a:solidFill>
                <a:srgbClr val="FFCC00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304798" y="3482866"/>
            <a:ext cx="8499568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dirty="0">
                <a:solidFill>
                  <a:srgbClr val="FFCC00"/>
                </a:solidFill>
              </a:rPr>
              <a:t>EXPEDICION BALLENA AZUL, LORETO. </a:t>
            </a:r>
            <a:r>
              <a:rPr lang="es-MX" dirty="0"/>
              <a:t>ENE - MAR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sz="700" dirty="0">
              <a:solidFill>
                <a:srgbClr val="FFCC00"/>
              </a:solidFill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304540" y="3992303"/>
            <a:ext cx="72455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dirty="0">
                <a:solidFill>
                  <a:srgbClr val="FFCC00"/>
                </a:solidFill>
              </a:rPr>
              <a:t>EXPEDICION POR TODA LA PENSINSULA. </a:t>
            </a:r>
            <a:r>
              <a:rPr lang="es-MX" dirty="0"/>
              <a:t>OCT - </a:t>
            </a:r>
            <a:r>
              <a:rPr lang="es-MX" dirty="0" smtClean="0"/>
              <a:t>MAY</a:t>
            </a:r>
            <a:endParaRPr lang="es-MX" dirty="0">
              <a:solidFill>
                <a:srgbClr val="FFCC00"/>
              </a:solidFill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304793" y="5758654"/>
            <a:ext cx="7153372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s-MX" sz="700" dirty="0">
              <a:solidFill>
                <a:srgbClr val="FFCC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dirty="0">
                <a:solidFill>
                  <a:srgbClr val="FFCC00"/>
                </a:solidFill>
              </a:rPr>
              <a:t>Y MAS EXPERIENCIAS UNICAS Y EXTRAORDINARIAS,   EN UN TESORO POR </a:t>
            </a:r>
            <a:r>
              <a:rPr lang="es-MX" dirty="0" smtClean="0">
                <a:solidFill>
                  <a:srgbClr val="FFCC00"/>
                </a:solidFill>
              </a:rPr>
              <a:t>DESCUBRIR EN </a:t>
            </a:r>
            <a:r>
              <a:rPr lang="es-MX" b="1" u="sng" dirty="0" smtClean="0">
                <a:solidFill>
                  <a:srgbClr val="FFCC00"/>
                </a:solidFill>
              </a:rPr>
              <a:t>BAJA CALIFORNIA</a:t>
            </a:r>
            <a:r>
              <a:rPr lang="es-MX" dirty="0" smtClean="0">
                <a:solidFill>
                  <a:srgbClr val="FFCC00"/>
                </a:solidFill>
              </a:rPr>
              <a:t>…</a:t>
            </a:r>
            <a:endParaRPr lang="es-MX" dirty="0">
              <a:solidFill>
                <a:srgbClr val="FFCC00"/>
              </a:solidFill>
            </a:endParaRPr>
          </a:p>
        </p:txBody>
      </p:sp>
      <p:pic>
        <p:nvPicPr>
          <p:cNvPr id="15" name="Picture 4" descr="Nadar con tiburón ballena en Riviera Maya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38455" y="3826574"/>
            <a:ext cx="4516847" cy="278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onoce los mejores lugares para ver estrellas en Baja California ...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1704" y="3822063"/>
            <a:ext cx="4510348" cy="2777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Neptune Islands, el hogar del tiburón blanco | Passenger6a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8992" y="3837402"/>
            <a:ext cx="4489266" cy="2789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Vídeo) Impresionante video muestra a ballena azul nadando debajo ...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0992" y="3800244"/>
            <a:ext cx="4497969" cy="280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Misiones de BCS serán protegidas y divulgadas - El Informante de ...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9365" y="3800244"/>
            <a:ext cx="4509228" cy="300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Recorriendo las playas de Baja California Sur, Playas de Mexico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2253" y="3701413"/>
            <a:ext cx="4521443" cy="3007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398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8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6351"/>
            <a:ext cx="12180733" cy="686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22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Video aventura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3927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/>
        </p:nvSpPr>
        <p:spPr>
          <a:xfrm>
            <a:off x="8893969" y="183289"/>
            <a:ext cx="2806800" cy="10174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90139293-9E90-4143-9701-989A415498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9054" y="173962"/>
            <a:ext cx="6682791" cy="709679"/>
          </a:xfrm>
        </p:spPr>
        <p:txBody>
          <a:bodyPr>
            <a:normAutofit lnSpcReduction="10000"/>
          </a:bodyPr>
          <a:lstStyle/>
          <a:p>
            <a:pPr algn="l"/>
            <a:r>
              <a:rPr lang="es-MX" sz="3600" dirty="0" smtClean="0">
                <a:solidFill>
                  <a:srgbClr val="FFCC00"/>
                </a:solidFill>
              </a:rPr>
              <a:t>Nuestros productos</a:t>
            </a:r>
            <a:endParaRPr lang="es-MX" sz="3600" dirty="0">
              <a:solidFill>
                <a:srgbClr val="FFCC00"/>
              </a:solidFill>
            </a:endParaRPr>
          </a:p>
        </p:txBody>
      </p:sp>
      <p:pic>
        <p:nvPicPr>
          <p:cNvPr id="3076" name="Picture 4" descr="https://lh3.googleusercontent.com/SJUwpQ64Ivv_re3c47BKOhevmpMDnapdJ1aRMFLRd41DT-WlnR3IIKW6Qeu_ZHwsAMmXFI0LIcNfOK4iXG0WLuAwD1a488VY0y3pEB92QRl65AU9nJSFwtCP4U0U7RFXfTrqJKFKAPWHiXX13EosYwU82mlqWJtNWXOAyx0nF9gSX_GYri1wasEPTgA70-WL-gYFYk6_gzX4u7cZWJmj7XmvVXuH0mzMTE4ignb9Lh9kODjRZbHXID1Ntbi6dTvKXjFM6oq4pmEmhu5u7vzm-kD1fISHVUPxS5G7JCA8A-8aPg6ezKFZ9svTSaZtllq7L79je2WKLtDMT4Q5OA9Eqau5BTE7DsXhZVR3cVD3V2ZLoDoHboIiamjCFjA9TfGu2sSCMO1gwv37nVE1dwv6cWbgu75a8uTIUq2Vk04kkzIpLjktHox7YJowKcEtlVrtDv4Q5R6IB4vaKWbsbG9KpZVmig4p56aLK1z9xbWe2iguU2JocyD9jJJyQ-LRk2Ez8lnCpGcPvT2U6LoPmQnxkO9_XenRysNjJZw6QqGHs5SDJgvbc1KK4r73LSEd9jQEUOEWKoEIUDUHThTff2A7Ncj0T7MBWGfa9uNM17QiZjrNRtlCnnzM0dM0T3O2q0BcT2kWAUosWLe7O2N-Yf3-xrkHSwb3LCrLDcWraTH0AzI4O6sn5pyzsA=w1184-h789-no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641284"/>
            <a:ext cx="3018097" cy="2011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lh3.googleusercontent.com/3Y6MYq_8WuAjPiHBHC_Mon0LI-6SrENaU9ERxQxO_b9PzGDXEwbqOswdnsPRfO6_Pj3HW0obt8wHS_qXtW8KRB2FEdf7aDeXr6SU41dyIO0zUzLPhR-8JddqxqyL8KGGKX6vHO5Zi6iegNfF6-MTsHtf8JGHnNob2Qs2xuS3B5a5Cul82BbuFmIRQv8Wm3u-L7wV2MSR5F4K_aqCmf81xiNqtcwj7v4oXtCkqKcGIGMKn7F3S3kY9Q9MJw9vxqXe0XuZEfiLMo9dUxF-5_lRJ4QfectU4Ez_plVqqN-ldpbI62GErxldlRTCjkBbbMbSf0pW0bR4cvu6b0YrFVVEsZAY26rN1ucaqCaBP1hUTRRuY-K6GujM8qnIEIneqocvWIA1efvF9Ev_IjY-AriQv0PAfEK4hrcFbdGb_MZU82V-K0OAEFX-d-6MXhEs7IfRHukTM5yHelAi-Pzny0ygNIAcwouU7Y6fwJg8vDGgd8-iYw7i42clJ0QmK21iSqk9bjBrpyaQ7YEaFwct99_SYvyYS_I-sS-3xMuQEW6JJfYXhdMkiXPZhuirMm6Gn_jbLkkFyFZvT8Z3BeSAsHkeNDlVYJwyjcUSoIQVEdWuRf-UtOHhMVQQrze9EMqJgAf6sGIMCjVty1tE-mYVFpEx4vM01gpP-S5ttYvBx65mCpgB98PpxD4eZw=w1255-h789-no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287204"/>
            <a:ext cx="3026292" cy="1902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lh3.googleusercontent.com/tj0xp-xpPpMiwQjfRUogvPcUiShN_koYlICx-nQRNQwY4duNYc01pf_5ZBond2audQ8Y9upWhqMcnlJPIJ3kTeTWz-6QzXNArQshynwA9TuZo3p8RqKezhTg08-PY_TL91W98-BAXioCyvaweidMkQU9ZTL7__mPgU6lsxZpZE99Qjqjl75aTfvxFjMdHnUHD17kYMEHCIlu7YrVfmbqskLtA0YCblpa0cJKCWdkk3ercAgzPdEDwGelzV3aaMRpBJcPiayXNgYlgrKAdGWNyzdnBEaQ1IKGGyDj5-5XYYw_szTPfsZc-3OtfgSAp1294L33aJItilCRXxW-3By67uyZyjXYEm2U9w4wyRldAvJmqiCRPV6gqdWo4TroXky6wfTlpRVRmam5OpoGtqn90saeED0RYJhrLztx_OjpCz6_dFZMrXWJDlhuZwtATtgQKJscgnmgsk-pA_QrzLeGB3YL225LfljyWoYZccrM6201t_iCWIqWfkBNvNQwq4xXN1hQkDZMXYyI44OKiPX6e6JSh_uBBjwfdGnLVao3O3RsxWzU7q-mb4qTmILUObFU9fLTgysjdsGWy5i4KNFkeWjnH0cwelx2pvjBO8A80gUmTXJ_21gWx0kLrhgtaLIrrDzrt634AWnRvYWr4CCmx2voE46FIwPaLesnJqe1D7zklefDY_pBeg=w1187-h789-no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3026291" cy="201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lh3.googleusercontent.com/xbZrR0BTHkTte7cFR_InzOM39NT66N6n4nhCKkeziq4JuIvTkNAM7iTTyAlfXd9_rYbMWkcbIf52nYl9Qr573x3nvALLZqPQGSALjNNFNCXq89B7RKn35z_IFYDgronUGTWNPv5rumLj6lIyENZQXKFE9hwxEbUR_UCWvfMN7ESOBlAkbtGJgkBmUOqrPmlApE6wVT-iiHXaHDyRhn_A9wWbBVnNJTqrYeOdT-ogOg5vYvvOOde_LtYSMjlm6K1Djf_c8eC3AjkKGKzERgXapwkWHA8ny5-nk8ae6Uuan2eg3C_Dv9IXzJRL7pu2I29deO397nLWt9shLeT0ppbZW14pMkGxCObAhSyexQUvPvVV2nucWs4ym8DEzO4sw3bsPBKUk_a_DU6tu-U1DCA058HTd7NBhKf6PjWUqW5Rlu9L0Nax9twmJYuv-n5XzkI8Q2ma-0gI3q2bXnghoGXp3U3lY7MYERLMMmDXq_M06e8wSwSFQJ7f2zGIrmD4oAQFMmJ8SRg-OKshFolPoAIr0ZKp66uz5Tf-w8G7NqVZWcS9YbLkTjc5A_Vc8n1e6u8Hrja-Hg2XL7QvF6vM5GxTWc65_VMz2RTQaDBhhh-xOmZXxwfpw7N_dwPRxGR6XRQaW2eag78eBCK2rKfSaDmtEpPOxghhyqx8fh5t7SaS1Jhq6fo7gZM-lw=w267-h188-no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4844226"/>
            <a:ext cx="3026290" cy="2013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01695BC1-9473-45A3-8300-AEE45D08988C}"/>
              </a:ext>
            </a:extLst>
          </p:cNvPr>
          <p:cNvSpPr txBox="1"/>
          <p:nvPr/>
        </p:nvSpPr>
        <p:spPr>
          <a:xfrm>
            <a:off x="3102465" y="2646891"/>
            <a:ext cx="876147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 smtClean="0">
                <a:solidFill>
                  <a:schemeClr val="tx1">
                    <a:lumMod val="95000"/>
                  </a:schemeClr>
                </a:solidFill>
              </a:rPr>
              <a:t>VIÑEDOS </a:t>
            </a:r>
            <a:r>
              <a:rPr lang="es-MX" sz="2000" dirty="0">
                <a:solidFill>
                  <a:schemeClr val="tx1">
                    <a:lumMod val="95000"/>
                  </a:schemeClr>
                </a:solidFill>
              </a:rPr>
              <a:t>DE BAJA </a:t>
            </a:r>
            <a:r>
              <a:rPr lang="es-MX" sz="2000" dirty="0" smtClean="0">
                <a:solidFill>
                  <a:schemeClr val="tx1">
                    <a:lumMod val="95000"/>
                  </a:schemeClr>
                </a:solidFill>
              </a:rPr>
              <a:t>CALIFORNIA 2 PLANES</a:t>
            </a:r>
          </a:p>
          <a:p>
            <a:r>
              <a:rPr lang="es-MX" sz="1600" dirty="0"/>
              <a:t>P</a:t>
            </a:r>
            <a:r>
              <a:rPr lang="es-MX" sz="1600" dirty="0" smtClean="0"/>
              <a:t>rograma de 5 días, disfrutando de los distintos valles vinícolas de Baja </a:t>
            </a:r>
            <a:r>
              <a:rPr lang="es-MX" sz="1600" dirty="0"/>
              <a:t>C</a:t>
            </a:r>
            <a:r>
              <a:rPr lang="es-MX" sz="1600" dirty="0" smtClean="0"/>
              <a:t>alifornia, así como de nuestra extraordinaria gastronomía.</a:t>
            </a:r>
          </a:p>
          <a:p>
            <a:r>
              <a:rPr lang="es-MX" sz="1600" dirty="0" err="1" smtClean="0"/>
              <a:t>Act</a:t>
            </a:r>
            <a:r>
              <a:rPr lang="es-MX" sz="1600" dirty="0" smtClean="0"/>
              <a:t>. Extras  Kayak en la </a:t>
            </a:r>
            <a:r>
              <a:rPr lang="es-MX" sz="1600" dirty="0" err="1" smtClean="0"/>
              <a:t>Bufadora</a:t>
            </a:r>
            <a:r>
              <a:rPr lang="es-MX" sz="1600" dirty="0" smtClean="0"/>
              <a:t>, Haz tu propio vino, Degustación Ensalada Cesar. </a:t>
            </a:r>
            <a:r>
              <a:rPr lang="es-MX" sz="1600" dirty="0" err="1" smtClean="0"/>
              <a:t>etc</a:t>
            </a:r>
            <a:endParaRPr lang="es-MX" sz="1600" dirty="0" smtClean="0"/>
          </a:p>
        </p:txBody>
      </p:sp>
      <p:sp>
        <p:nvSpPr>
          <p:cNvPr id="14" name="CuadroTexto 13">
            <a:extLst>
              <a:ext uri="{FF2B5EF4-FFF2-40B4-BE49-F238E27FC236}">
                <a16:creationId xmlns="" xmlns:a16="http://schemas.microsoft.com/office/drawing/2014/main" id="{01695BC1-9473-45A3-8300-AEE45D08988C}"/>
              </a:ext>
            </a:extLst>
          </p:cNvPr>
          <p:cNvSpPr txBox="1"/>
          <p:nvPr/>
        </p:nvSpPr>
        <p:spPr>
          <a:xfrm>
            <a:off x="3110658" y="1133452"/>
            <a:ext cx="88911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 smtClean="0">
                <a:solidFill>
                  <a:srgbClr val="FFCC00"/>
                </a:solidFill>
              </a:rPr>
              <a:t>ENAMÓRATE DE BAJA CALIFORNIA </a:t>
            </a:r>
          </a:p>
          <a:p>
            <a:r>
              <a:rPr lang="es-MX" dirty="0" smtClean="0"/>
              <a:t>Programa de 4 días, compilación de los principales lugares turísticos  de una manera muy básica, Tijuana, Rosarito, Ensenada y Valle de Guadalupe</a:t>
            </a:r>
            <a:r>
              <a:rPr lang="es-MX" sz="1600" dirty="0" smtClean="0"/>
              <a:t>. </a:t>
            </a:r>
          </a:p>
          <a:p>
            <a:r>
              <a:rPr lang="es-MX" sz="1600" dirty="0" smtClean="0"/>
              <a:t>Paquete de  </a:t>
            </a:r>
            <a:r>
              <a:rPr lang="es-MX" sz="1600" dirty="0"/>
              <a:t>Alimentos, </a:t>
            </a:r>
            <a:r>
              <a:rPr lang="es-MX" sz="1600" dirty="0" smtClean="0"/>
              <a:t> Tecate como adicional </a:t>
            </a:r>
            <a:endParaRPr lang="es-MX" sz="1600" dirty="0"/>
          </a:p>
          <a:p>
            <a:endParaRPr lang="es-MX" dirty="0" smtClean="0"/>
          </a:p>
        </p:txBody>
      </p:sp>
      <p:sp>
        <p:nvSpPr>
          <p:cNvPr id="15" name="CuadroTexto 14">
            <a:extLst>
              <a:ext uri="{FF2B5EF4-FFF2-40B4-BE49-F238E27FC236}">
                <a16:creationId xmlns="" xmlns:a16="http://schemas.microsoft.com/office/drawing/2014/main" id="{01695BC1-9473-45A3-8300-AEE45D08988C}"/>
              </a:ext>
            </a:extLst>
          </p:cNvPr>
          <p:cNvSpPr txBox="1"/>
          <p:nvPr/>
        </p:nvSpPr>
        <p:spPr>
          <a:xfrm>
            <a:off x="3110658" y="4102808"/>
            <a:ext cx="89111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 smtClean="0">
                <a:solidFill>
                  <a:srgbClr val="FFCC00"/>
                </a:solidFill>
              </a:rPr>
              <a:t>BAJA CALIFORNIA VIP </a:t>
            </a:r>
          </a:p>
          <a:p>
            <a:r>
              <a:rPr lang="es-MX" dirty="0" smtClean="0"/>
              <a:t>Programa de </a:t>
            </a:r>
            <a:r>
              <a:rPr lang="es-MX" dirty="0"/>
              <a:t>5</a:t>
            </a:r>
            <a:r>
              <a:rPr lang="es-MX" dirty="0" smtClean="0"/>
              <a:t> días, servicios privados, Disfrutando de los mejor de la zona vinícola, en jeep, en </a:t>
            </a:r>
            <a:r>
              <a:rPr lang="es-MX" dirty="0" err="1" smtClean="0"/>
              <a:t>suburban</a:t>
            </a:r>
            <a:r>
              <a:rPr lang="es-MX" dirty="0" smtClean="0"/>
              <a:t> o </a:t>
            </a:r>
            <a:r>
              <a:rPr lang="es-MX" dirty="0" err="1" smtClean="0"/>
              <a:t>sprinter</a:t>
            </a:r>
            <a:r>
              <a:rPr lang="es-MX" dirty="0" smtClean="0"/>
              <a:t> </a:t>
            </a:r>
            <a:r>
              <a:rPr lang="es-MX" dirty="0" err="1" smtClean="0"/>
              <a:t>delux</a:t>
            </a:r>
            <a:endParaRPr lang="es-MX" dirty="0" smtClean="0"/>
          </a:p>
        </p:txBody>
      </p:sp>
      <p:sp>
        <p:nvSpPr>
          <p:cNvPr id="11" name="CuadroTexto 10">
            <a:extLst>
              <a:ext uri="{FF2B5EF4-FFF2-40B4-BE49-F238E27FC236}">
                <a16:creationId xmlns="" xmlns:a16="http://schemas.microsoft.com/office/drawing/2014/main" id="{01695BC1-9473-45A3-8300-AEE45D08988C}"/>
              </a:ext>
            </a:extLst>
          </p:cNvPr>
          <p:cNvSpPr txBox="1"/>
          <p:nvPr/>
        </p:nvSpPr>
        <p:spPr>
          <a:xfrm>
            <a:off x="3110658" y="5497170"/>
            <a:ext cx="876147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 smtClean="0">
                <a:solidFill>
                  <a:schemeClr val="tx1">
                    <a:lumMod val="95000"/>
                  </a:schemeClr>
                </a:solidFill>
              </a:rPr>
              <a:t>RUTA GASTRONOMICA</a:t>
            </a:r>
          </a:p>
          <a:p>
            <a:r>
              <a:rPr lang="es-MX" sz="1600" dirty="0"/>
              <a:t>P</a:t>
            </a:r>
            <a:r>
              <a:rPr lang="es-MX" sz="1600" dirty="0" smtClean="0"/>
              <a:t>rograma de 4 días,  Disfrutando de la gastronomía Local de Tijuana, Rosarito, Ensenada, Valle de Guadalupe.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3778" y="251511"/>
            <a:ext cx="2396133" cy="88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39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1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90139293-9E90-4143-9701-989A415498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3167" y="529473"/>
            <a:ext cx="11532092" cy="878769"/>
          </a:xfrm>
        </p:spPr>
        <p:txBody>
          <a:bodyPr>
            <a:noAutofit/>
          </a:bodyPr>
          <a:lstStyle/>
          <a:p>
            <a:r>
              <a:rPr lang="es-MX" sz="13800" b="1" dirty="0" smtClean="0">
                <a:solidFill>
                  <a:srgbClr val="FFCC00"/>
                </a:solidFill>
                <a:latin typeface="+mj-lt"/>
              </a:rPr>
              <a:t>DETALLES</a:t>
            </a:r>
            <a:endParaRPr lang="es-MX" sz="13800" b="1" dirty="0">
              <a:solidFill>
                <a:srgbClr val="FFCC00"/>
              </a:solidFill>
              <a:latin typeface="+mj-lt"/>
            </a:endParaRPr>
          </a:p>
          <a:p>
            <a:r>
              <a:rPr lang="es-MX" sz="13800" b="1" dirty="0" smtClean="0">
                <a:solidFill>
                  <a:srgbClr val="FFCC00"/>
                </a:solidFill>
                <a:latin typeface="+mj-lt"/>
              </a:rPr>
              <a:t>UNICOS</a:t>
            </a:r>
          </a:p>
        </p:txBody>
      </p:sp>
      <p:sp>
        <p:nvSpPr>
          <p:cNvPr id="5" name="AutoShape 1">
            <a:extLst>
              <a:ext uri="{FF2B5EF4-FFF2-40B4-BE49-F238E27FC236}">
                <a16:creationId xmlns:a16="http://schemas.microsoft.com/office/drawing/2014/main" xmlns="" id="{910BC7D8-3742-4BF8-8A21-27169BDCBF2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778710" y="52947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4935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805954" y="1963212"/>
            <a:ext cx="91694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dirty="0" smtClean="0">
                <a:solidFill>
                  <a:srgbClr val="FFCC00"/>
                </a:solidFill>
              </a:rPr>
              <a:t>OBSERVACIONES DE ESTRELLAS </a:t>
            </a:r>
            <a:endParaRPr lang="es-MX" sz="700" dirty="0">
              <a:solidFill>
                <a:srgbClr val="FFCC00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805953" y="2378058"/>
            <a:ext cx="91694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dirty="0" smtClean="0">
                <a:solidFill>
                  <a:srgbClr val="FFCC00"/>
                </a:solidFill>
              </a:rPr>
              <a:t>GASTRONOMIA LOCAL Y TRADICIONAL</a:t>
            </a:r>
            <a:endParaRPr lang="es-MX" sz="700" dirty="0">
              <a:solidFill>
                <a:srgbClr val="FFCC00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805952" y="2815125"/>
            <a:ext cx="91694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dirty="0" smtClean="0">
                <a:solidFill>
                  <a:srgbClr val="FFCC00"/>
                </a:solidFill>
              </a:rPr>
              <a:t>CONTACTO CON LOCALES EN SUS COMUNIDADES</a:t>
            </a:r>
            <a:endParaRPr lang="es-MX" sz="700" dirty="0">
              <a:solidFill>
                <a:srgbClr val="FFCC00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805954" y="3252192"/>
            <a:ext cx="91694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dirty="0" smtClean="0">
                <a:solidFill>
                  <a:srgbClr val="FFCC00"/>
                </a:solidFill>
              </a:rPr>
              <a:t>COMIDAS O CENAS EN ESPACIOS UNICOS MAR, DESIERTO, BOSQUE</a:t>
            </a:r>
            <a:endParaRPr lang="es-MX" sz="700" dirty="0">
              <a:solidFill>
                <a:srgbClr val="FFCC00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805953" y="3667038"/>
            <a:ext cx="109405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dirty="0" smtClean="0">
                <a:solidFill>
                  <a:srgbClr val="FFCC00"/>
                </a:solidFill>
              </a:rPr>
              <a:t>CAMPAMENTOS DE LUJO EN LUGARES VIRGENES, PRESUPUESTO AMPLIO, PROGRAMAS UNICOS</a:t>
            </a:r>
            <a:endParaRPr lang="es-MX" sz="700" dirty="0">
              <a:solidFill>
                <a:srgbClr val="FFCC00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805952" y="4104105"/>
            <a:ext cx="91694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dirty="0" smtClean="0">
                <a:solidFill>
                  <a:srgbClr val="FFCC00"/>
                </a:solidFill>
              </a:rPr>
              <a:t>DISEÑADO EN BASE A EXPERIENCIAS, NO A ITINERARIOS</a:t>
            </a:r>
            <a:endParaRPr lang="es-MX" sz="700" dirty="0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84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3">
            <a:extLst>
              <a:ext uri="{FF2B5EF4-FFF2-40B4-BE49-F238E27FC236}">
                <a16:creationId xmlns="" xmlns:a16="http://schemas.microsoft.com/office/drawing/2014/main" id="{90139293-9E90-4143-9701-989A415498E6}"/>
              </a:ext>
            </a:extLst>
          </p:cNvPr>
          <p:cNvSpPr txBox="1">
            <a:spLocks/>
          </p:cNvSpPr>
          <p:nvPr/>
        </p:nvSpPr>
        <p:spPr>
          <a:xfrm>
            <a:off x="1109254" y="304800"/>
            <a:ext cx="6806310" cy="87876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3600" dirty="0" smtClean="0">
                <a:solidFill>
                  <a:srgbClr val="FFCC00"/>
                </a:solidFill>
              </a:rPr>
              <a:t>RECOMENDACIONES</a:t>
            </a:r>
            <a:endParaRPr lang="es-MX" sz="3600" dirty="0">
              <a:solidFill>
                <a:srgbClr val="FFCC00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304800" y="2044820"/>
            <a:ext cx="84995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dirty="0" smtClean="0">
                <a:solidFill>
                  <a:srgbClr val="FFCC00"/>
                </a:solidFill>
              </a:rPr>
              <a:t>CLIMA  </a:t>
            </a:r>
            <a:r>
              <a:rPr lang="es-MX" dirty="0" smtClean="0"/>
              <a:t>CALOR HASTA 48, Y FRIO HASTA 5</a:t>
            </a:r>
            <a:endParaRPr lang="es-MX" sz="700" dirty="0"/>
          </a:p>
        </p:txBody>
      </p:sp>
      <p:sp>
        <p:nvSpPr>
          <p:cNvPr id="4" name="Rectángulo 3"/>
          <p:cNvSpPr/>
          <p:nvPr/>
        </p:nvSpPr>
        <p:spPr>
          <a:xfrm>
            <a:off x="304800" y="2521874"/>
            <a:ext cx="89567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dirty="0" smtClean="0">
                <a:solidFill>
                  <a:srgbClr val="FFCC00"/>
                </a:solidFill>
              </a:rPr>
              <a:t>ROPA, </a:t>
            </a:r>
            <a:r>
              <a:rPr lang="es-MX" dirty="0" smtClean="0"/>
              <a:t>ALGODÓN, CLAROS, Y SWETER O PASHMINA</a:t>
            </a:r>
            <a:endParaRPr lang="es-MX" sz="700" dirty="0"/>
          </a:p>
        </p:txBody>
      </p:sp>
      <p:sp>
        <p:nvSpPr>
          <p:cNvPr id="5" name="Rectángulo 4"/>
          <p:cNvSpPr/>
          <p:nvPr/>
        </p:nvSpPr>
        <p:spPr>
          <a:xfrm>
            <a:off x="262625" y="3514459"/>
            <a:ext cx="95315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dirty="0" smtClean="0">
                <a:solidFill>
                  <a:srgbClr val="FFCC00"/>
                </a:solidFill>
              </a:rPr>
              <a:t>FORMAS DE PAGO</a:t>
            </a:r>
            <a:endParaRPr lang="es-MX" sz="700" dirty="0">
              <a:solidFill>
                <a:srgbClr val="FFCC00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262625" y="3033580"/>
            <a:ext cx="84995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dirty="0" smtClean="0">
                <a:solidFill>
                  <a:srgbClr val="FFCC00"/>
                </a:solidFill>
              </a:rPr>
              <a:t>TEMPORALIDAD  </a:t>
            </a:r>
            <a:r>
              <a:rPr lang="es-MX" dirty="0" smtClean="0"/>
              <a:t>TODO EL AÑO, MAYO A OCT.  </a:t>
            </a:r>
            <a:endParaRPr lang="es-MX" sz="700" dirty="0"/>
          </a:p>
        </p:txBody>
      </p:sp>
      <p:sp>
        <p:nvSpPr>
          <p:cNvPr id="7" name="Rectángulo 6"/>
          <p:cNvSpPr/>
          <p:nvPr/>
        </p:nvSpPr>
        <p:spPr>
          <a:xfrm>
            <a:off x="304796" y="3952920"/>
            <a:ext cx="91694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dirty="0" smtClean="0">
                <a:solidFill>
                  <a:srgbClr val="FFCC00"/>
                </a:solidFill>
              </a:rPr>
              <a:t>SEGURIDAD</a:t>
            </a:r>
            <a:endParaRPr lang="es-MX" sz="700" dirty="0">
              <a:solidFill>
                <a:srgbClr val="FFCC00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304793" y="1651381"/>
            <a:ext cx="86955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dirty="0" smtClean="0">
                <a:solidFill>
                  <a:srgbClr val="FFCC00"/>
                </a:solidFill>
              </a:rPr>
              <a:t>PROTOCOLO DE SANIDAD  COVID 19</a:t>
            </a:r>
            <a:endParaRPr lang="es-MX" sz="700" dirty="0">
              <a:solidFill>
                <a:srgbClr val="FFCC00"/>
              </a:solidFill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6842234" y="1016853"/>
            <a:ext cx="1397875" cy="6043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5806" y="1016853"/>
            <a:ext cx="1324303" cy="604387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36522" y="2558"/>
            <a:ext cx="1009297" cy="100004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7865" y="2558"/>
            <a:ext cx="3576070" cy="6866768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>
          <a:xfrm>
            <a:off x="226660" y="5816014"/>
            <a:ext cx="91694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 smtClean="0">
                <a:solidFill>
                  <a:srgbClr val="FFCC00"/>
                </a:solidFill>
              </a:rPr>
              <a:t>ESPECILISTAS EN PROGRAMAS A MEDIDA,  </a:t>
            </a:r>
          </a:p>
          <a:p>
            <a:r>
              <a:rPr lang="es-MX" sz="2400" dirty="0">
                <a:solidFill>
                  <a:srgbClr val="FFCC00"/>
                </a:solidFill>
              </a:rPr>
              <a:t> </a:t>
            </a:r>
            <a:r>
              <a:rPr lang="es-MX" sz="2400" dirty="0" smtClean="0">
                <a:solidFill>
                  <a:srgbClr val="FFCC00"/>
                </a:solidFill>
              </a:rPr>
              <a:t>    </a:t>
            </a:r>
            <a:r>
              <a:rPr lang="es-MX" sz="2400" dirty="0" smtClean="0"/>
              <a:t>FIT´S O TAILOR MADE</a:t>
            </a:r>
            <a:endParaRPr lang="es-MX" sz="900" dirty="0"/>
          </a:p>
        </p:txBody>
      </p:sp>
      <p:sp>
        <p:nvSpPr>
          <p:cNvPr id="14" name="Rectángulo 13"/>
          <p:cNvSpPr/>
          <p:nvPr/>
        </p:nvSpPr>
        <p:spPr>
          <a:xfrm>
            <a:off x="304796" y="4751860"/>
            <a:ext cx="91694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dirty="0" smtClean="0">
                <a:solidFill>
                  <a:srgbClr val="FFCC00"/>
                </a:solidFill>
              </a:rPr>
              <a:t>LUNA DE MIEL, FOODIES, VIAJEROS DE AVENTURA, BUSCAN                     DESTINOS UNICOS Y DIFERENTES, VIAJES PRIVADOS</a:t>
            </a:r>
            <a:endParaRPr lang="es-MX" sz="700" dirty="0">
              <a:solidFill>
                <a:srgbClr val="FFCC00"/>
              </a:solidFill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304793" y="4355363"/>
            <a:ext cx="91694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dirty="0" smtClean="0">
                <a:solidFill>
                  <a:srgbClr val="FFCC00"/>
                </a:solidFill>
              </a:rPr>
              <a:t>SEGURO COVID</a:t>
            </a:r>
            <a:endParaRPr lang="es-MX" sz="700" dirty="0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27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17" grpId="0"/>
      <p:bldP spid="14" grpId="0"/>
      <p:bldP spid="1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1178793" y="401024"/>
            <a:ext cx="9733512" cy="1104953"/>
          </a:xfrm>
        </p:spPr>
        <p:txBody>
          <a:bodyPr>
            <a:noAutofit/>
          </a:bodyPr>
          <a:lstStyle/>
          <a:p>
            <a:pPr algn="ctr"/>
            <a:r>
              <a:rPr lang="es-MX" sz="4800" b="1" dirty="0" smtClean="0"/>
              <a:t>Muchas gracias</a:t>
            </a:r>
            <a:endParaRPr lang="es-MX" sz="3600" b="1" dirty="0"/>
          </a:p>
        </p:txBody>
      </p:sp>
      <p:sp>
        <p:nvSpPr>
          <p:cNvPr id="9" name="Marcador de texto 2"/>
          <p:cNvSpPr>
            <a:spLocks noGrp="1"/>
          </p:cNvSpPr>
          <p:nvPr>
            <p:ph type="body" idx="1"/>
          </p:nvPr>
        </p:nvSpPr>
        <p:spPr>
          <a:xfrm>
            <a:off x="1178793" y="3875350"/>
            <a:ext cx="9470572" cy="1500187"/>
          </a:xfrm>
        </p:spPr>
        <p:txBody>
          <a:bodyPr>
            <a:noAutofit/>
          </a:bodyPr>
          <a:lstStyle/>
          <a:p>
            <a:pPr algn="ctr"/>
            <a:r>
              <a:rPr lang="es-ES" sz="2000" dirty="0" smtClean="0"/>
              <a:t>Los Esperamos en Baja California</a:t>
            </a:r>
          </a:p>
          <a:p>
            <a:pPr algn="ctr"/>
            <a:r>
              <a:rPr lang="es-ES" sz="2000" dirty="0" smtClean="0"/>
              <a:t>PRODUCTO EXCLUSIVO PARA EXPERTOS EN VIAJES</a:t>
            </a:r>
            <a:endParaRPr lang="es-ES" sz="2000" dirty="0"/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481742" y="2567197"/>
            <a:ext cx="11433165" cy="1104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MX" sz="4800" dirty="0" smtClean="0">
                <a:solidFill>
                  <a:srgbClr val="FFC000"/>
                </a:solidFill>
              </a:rPr>
              <a:t>COMPREMOS MEXICO Y APOYEMOS NUESTRA ECONOMIA INTERNA</a:t>
            </a:r>
            <a:endParaRPr lang="es-MX" sz="3600" dirty="0">
              <a:solidFill>
                <a:srgbClr val="FFC000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015883"/>
            <a:ext cx="12192000" cy="18421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Marcador de texto 2"/>
          <p:cNvSpPr txBox="1">
            <a:spLocks/>
          </p:cNvSpPr>
          <p:nvPr/>
        </p:nvSpPr>
        <p:spPr>
          <a:xfrm>
            <a:off x="6276453" y="5371817"/>
            <a:ext cx="4119069" cy="4138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dirty="0" smtClean="0">
                <a:solidFill>
                  <a:schemeClr val="bg1"/>
                </a:solidFill>
              </a:rPr>
              <a:t>Tus expertos locales  en </a:t>
            </a:r>
          </a:p>
          <a:p>
            <a:r>
              <a:rPr lang="es-ES" sz="2000" dirty="0" smtClean="0">
                <a:solidFill>
                  <a:schemeClr val="bg1"/>
                </a:solidFill>
              </a:rPr>
              <a:t>Baja California</a:t>
            </a:r>
            <a:endParaRPr lang="es-ES" sz="2000" dirty="0">
              <a:solidFill>
                <a:schemeClr val="bg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7083" y="5242683"/>
            <a:ext cx="3772441" cy="1388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75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57FE9FA0-0A96-4F8C-8D01-22C2DD4E76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99821" y="257346"/>
            <a:ext cx="4307048" cy="684966"/>
          </a:xfrm>
        </p:spPr>
        <p:txBody>
          <a:bodyPr>
            <a:noAutofit/>
          </a:bodyPr>
          <a:lstStyle/>
          <a:p>
            <a:r>
              <a:rPr lang="es-MX" sz="4000" b="1" dirty="0" smtClean="0">
                <a:solidFill>
                  <a:srgbClr val="FFCC00"/>
                </a:solidFill>
                <a:latin typeface="+mj-lt"/>
              </a:rPr>
              <a:t>TIJUANA</a:t>
            </a:r>
            <a:endParaRPr lang="es-MX" sz="36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21F4271A-3C3F-48FD-ACF0-898D49406316}"/>
              </a:ext>
            </a:extLst>
          </p:cNvPr>
          <p:cNvSpPr txBox="1"/>
          <p:nvPr/>
        </p:nvSpPr>
        <p:spPr>
          <a:xfrm>
            <a:off x="516766" y="1086802"/>
            <a:ext cx="8489092" cy="5986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s-ES" b="1" dirty="0" smtClean="0"/>
              <a:t>“Una Ciudad muy </a:t>
            </a:r>
            <a:r>
              <a:rPr lang="es-ES" b="1" dirty="0" err="1"/>
              <a:t>Cool</a:t>
            </a:r>
            <a:r>
              <a:rPr lang="es-ES" b="1" dirty="0"/>
              <a:t>".</a:t>
            </a:r>
            <a:r>
              <a:rPr lang="es-ES" dirty="0"/>
              <a:t> Joven, </a:t>
            </a:r>
            <a:r>
              <a:rPr lang="es-ES" dirty="0" smtClean="0"/>
              <a:t>innovadora, multicultural; </a:t>
            </a:r>
            <a:r>
              <a:rPr lang="es-ES" dirty="0"/>
              <a:t>así es Tijuana. </a:t>
            </a:r>
            <a:endParaRPr lang="es-ES" dirty="0" smtClean="0"/>
          </a:p>
          <a:p>
            <a:pPr fontAlgn="base"/>
            <a:endParaRPr lang="es-ES" dirty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s-ES" sz="2000" dirty="0" smtClean="0"/>
              <a:t>2do mejor apto conectado del país, con mas de 120 vuelos diarios.</a:t>
            </a:r>
          </a:p>
          <a:p>
            <a:pPr fontAlgn="base"/>
            <a:endParaRPr lang="es-ES" sz="900" dirty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s-ES" sz="2000" dirty="0" smtClean="0"/>
              <a:t>CBX  </a:t>
            </a:r>
            <a:r>
              <a:rPr lang="es-ES" sz="2000" dirty="0"/>
              <a:t>único puente internacional para agilizar el cruce</a:t>
            </a:r>
            <a:r>
              <a:rPr lang="es-ES" sz="2000" dirty="0" smtClean="0"/>
              <a:t>. MEX-USA</a:t>
            </a:r>
          </a:p>
          <a:p>
            <a:pPr fontAlgn="base"/>
            <a:endParaRPr lang="es-ES" sz="900" dirty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s-ES" sz="2000" dirty="0" smtClean="0"/>
              <a:t>La </a:t>
            </a:r>
            <a:r>
              <a:rPr lang="es-ES" sz="2000" dirty="0"/>
              <a:t>frontera más transitada del mundo</a:t>
            </a:r>
            <a:r>
              <a:rPr lang="es-ES" sz="2000" dirty="0" smtClean="0"/>
              <a:t>.</a:t>
            </a:r>
          </a:p>
          <a:p>
            <a:pPr fontAlgn="base"/>
            <a:endParaRPr lang="es-ES" sz="900" dirty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s-ES" sz="2000" dirty="0" smtClean="0"/>
              <a:t>Mayor numero de cervecerías artesanales  del Estado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s-ES" sz="900" dirty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s-ES" sz="2000" dirty="0"/>
              <a:t>Más de 80 </a:t>
            </a:r>
            <a:r>
              <a:rPr lang="es-ES" sz="2000" dirty="0" err="1"/>
              <a:t>Foodtrucks</a:t>
            </a:r>
            <a:r>
              <a:rPr lang="es-ES" sz="2000" dirty="0"/>
              <a:t> y </a:t>
            </a:r>
            <a:r>
              <a:rPr lang="es-ES" sz="2000" dirty="0" err="1" smtClean="0"/>
              <a:t>gastropark´s</a:t>
            </a:r>
            <a:r>
              <a:rPr lang="es-ES" sz="2000" dirty="0" smtClean="0"/>
              <a:t>.</a:t>
            </a:r>
          </a:p>
          <a:p>
            <a:pPr fontAlgn="base"/>
            <a:endParaRPr lang="es-ES" sz="900" dirty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s-ES" sz="2000" dirty="0"/>
              <a:t>Aquí </a:t>
            </a:r>
            <a:r>
              <a:rPr lang="es-ES" sz="2000" dirty="0" smtClean="0"/>
              <a:t>Nace la Ensalada Cesar y donde se </a:t>
            </a:r>
            <a:r>
              <a:rPr lang="es-ES" sz="2000" dirty="0"/>
              <a:t>preparan los mejores tacos del </a:t>
            </a:r>
            <a:r>
              <a:rPr lang="es-ES" sz="2000" dirty="0" smtClean="0"/>
              <a:t>mundo.</a:t>
            </a:r>
            <a:endParaRPr lang="es-ES" sz="2000" dirty="0"/>
          </a:p>
          <a:p>
            <a:pPr fontAlgn="base"/>
            <a:endParaRPr lang="es-ES" sz="900" dirty="0" smtClean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s-ES" sz="2000" dirty="0" smtClean="0"/>
              <a:t>Tijuana No. 8 de los 52 lugares para visitar en 2017. New York Times.</a:t>
            </a:r>
          </a:p>
          <a:p>
            <a:pPr fontAlgn="base"/>
            <a:endParaRPr lang="es-ES" sz="900" dirty="0" smtClean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s-ES" sz="2000" dirty="0"/>
              <a:t>Tijuana: la capital del turismo de salud y el nuevo Houston en </a:t>
            </a:r>
            <a:r>
              <a:rPr lang="es-ES" sz="2000" dirty="0" smtClean="0"/>
              <a:t>México.  Alto Nivel.  Abril 2019.</a:t>
            </a:r>
          </a:p>
          <a:p>
            <a:pPr fontAlgn="base"/>
            <a:endParaRPr lang="es-ES" sz="800" dirty="0" smtClean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s-ES" sz="2000" dirty="0" smtClean="0"/>
              <a:t>Un excelente Jardín, SAN DIEGO, ideal para compras, y visitar sus atracciones, así como las parques de todo el sur de California.</a:t>
            </a:r>
            <a:endParaRPr lang="es-ES" sz="2000" dirty="0"/>
          </a:p>
          <a:p>
            <a:pPr fontAlgn="base"/>
            <a:endParaRPr lang="es-ES" dirty="0" smtClean="0"/>
          </a:p>
          <a:p>
            <a:pPr fontAlgn="base"/>
            <a:endParaRPr lang="es-MX" dirty="0"/>
          </a:p>
        </p:txBody>
      </p:sp>
      <p:sp>
        <p:nvSpPr>
          <p:cNvPr id="10" name="CuadroTexto 9"/>
          <p:cNvSpPr txBox="1"/>
          <p:nvPr/>
        </p:nvSpPr>
        <p:spPr>
          <a:xfrm>
            <a:off x="8880347" y="3791148"/>
            <a:ext cx="31333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b="1" dirty="0" smtClean="0">
                <a:solidFill>
                  <a:schemeClr val="tx2">
                    <a:lumMod val="50000"/>
                  </a:schemeClr>
                </a:solidFill>
              </a:rPr>
              <a:t>Tijuana</a:t>
            </a:r>
          </a:p>
          <a:p>
            <a:pPr algn="r"/>
            <a:r>
              <a:rPr lang="es-MX" sz="1600" dirty="0" smtClean="0"/>
              <a:t>San Diego: 32 </a:t>
            </a:r>
            <a:r>
              <a:rPr lang="es-MX" sz="1600" dirty="0" err="1" smtClean="0"/>
              <a:t>kms</a:t>
            </a:r>
            <a:endParaRPr lang="es-MX" sz="1600" dirty="0"/>
          </a:p>
          <a:p>
            <a:pPr algn="r"/>
            <a:r>
              <a:rPr lang="es-MX" sz="1600" dirty="0" smtClean="0"/>
              <a:t>Rosarito: 29 </a:t>
            </a:r>
            <a:r>
              <a:rPr lang="es-MX" sz="1600" dirty="0" err="1" smtClean="0"/>
              <a:t>kms</a:t>
            </a:r>
            <a:endParaRPr lang="es-MX" sz="1600" dirty="0" smtClean="0"/>
          </a:p>
          <a:p>
            <a:pPr algn="r"/>
            <a:r>
              <a:rPr lang="es-MX" sz="1600" dirty="0" smtClean="0"/>
              <a:t>Ensenada: 110 </a:t>
            </a:r>
            <a:r>
              <a:rPr lang="es-MX" sz="1600" dirty="0" err="1" smtClean="0"/>
              <a:t>kms</a:t>
            </a:r>
            <a:endParaRPr lang="es-MX" sz="1600" dirty="0" smtClean="0"/>
          </a:p>
          <a:p>
            <a:pPr algn="r"/>
            <a:r>
              <a:rPr lang="es-MX" sz="1600" dirty="0" smtClean="0"/>
              <a:t>Mexicali: 172 </a:t>
            </a:r>
            <a:r>
              <a:rPr lang="es-MX" sz="1600" dirty="0" err="1" smtClean="0"/>
              <a:t>kms</a:t>
            </a:r>
            <a:endParaRPr lang="es-MX" sz="1600" dirty="0" smtClean="0"/>
          </a:p>
          <a:p>
            <a:pPr algn="r"/>
            <a:r>
              <a:rPr lang="es-MX" sz="1600" dirty="0" smtClean="0"/>
              <a:t>  San Felipe: 372 </a:t>
            </a:r>
            <a:r>
              <a:rPr lang="es-MX" sz="1600" dirty="0" err="1" smtClean="0"/>
              <a:t>kms</a:t>
            </a:r>
            <a:r>
              <a:rPr lang="es-MX" sz="1600" dirty="0" smtClean="0"/>
              <a:t>.</a:t>
            </a:r>
          </a:p>
          <a:p>
            <a:pPr algn="r"/>
            <a:r>
              <a:rPr lang="es-MX" sz="1600" dirty="0" smtClean="0"/>
              <a:t> Bahía  Ángeles: 653 </a:t>
            </a:r>
            <a:r>
              <a:rPr lang="es-MX" sz="1600" dirty="0" err="1" smtClean="0"/>
              <a:t>kms</a:t>
            </a:r>
            <a:r>
              <a:rPr lang="es-MX" dirty="0" smtClean="0"/>
              <a:t>.</a:t>
            </a:r>
          </a:p>
          <a:p>
            <a:pPr algn="r"/>
            <a:r>
              <a:rPr lang="es-MX" sz="1600" dirty="0"/>
              <a:t>Guerrero negro:  750 </a:t>
            </a:r>
            <a:r>
              <a:rPr lang="es-MX" sz="1600" dirty="0" err="1"/>
              <a:t>kms</a:t>
            </a:r>
            <a:r>
              <a:rPr lang="es-MX" sz="1600" dirty="0"/>
              <a:t>.</a:t>
            </a:r>
          </a:p>
          <a:p>
            <a:pPr algn="r"/>
            <a:r>
              <a:rPr lang="es-MX" sz="1600" dirty="0"/>
              <a:t>Loreto: 930 </a:t>
            </a:r>
            <a:r>
              <a:rPr lang="es-MX" sz="1600" dirty="0" err="1"/>
              <a:t>kms</a:t>
            </a:r>
            <a:r>
              <a:rPr lang="es-MX" sz="1600" dirty="0"/>
              <a:t>.</a:t>
            </a:r>
          </a:p>
          <a:p>
            <a:pPr algn="r"/>
            <a:r>
              <a:rPr lang="es-MX" sz="1600" dirty="0"/>
              <a:t>La Paz: 1600 </a:t>
            </a:r>
            <a:r>
              <a:rPr lang="es-MX" sz="1600" dirty="0" err="1"/>
              <a:t>kms</a:t>
            </a:r>
            <a:r>
              <a:rPr lang="es-MX" sz="1600" dirty="0"/>
              <a:t>.</a:t>
            </a:r>
          </a:p>
          <a:p>
            <a:pPr algn="r"/>
            <a:r>
              <a:rPr lang="es-MX" sz="1600" dirty="0"/>
              <a:t>Los Cabos: 1730 </a:t>
            </a:r>
            <a:r>
              <a:rPr lang="es-MX" sz="1600" dirty="0" err="1"/>
              <a:t>kms</a:t>
            </a:r>
            <a:r>
              <a:rPr lang="es-MX" sz="1600" dirty="0"/>
              <a:t>.</a:t>
            </a:r>
          </a:p>
        </p:txBody>
      </p:sp>
      <p:pic>
        <p:nvPicPr>
          <p:cNvPr id="11" name="Picture 2" descr="Clic para ver mapa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61709" y="122031"/>
            <a:ext cx="2007066" cy="330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onector 18"/>
          <p:cNvSpPr/>
          <p:nvPr/>
        </p:nvSpPr>
        <p:spPr>
          <a:xfrm>
            <a:off x="9710653" y="439099"/>
            <a:ext cx="78941" cy="60423"/>
          </a:xfrm>
          <a:prstGeom prst="flowChartConnector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" name="Conector 19"/>
          <p:cNvSpPr/>
          <p:nvPr/>
        </p:nvSpPr>
        <p:spPr>
          <a:xfrm>
            <a:off x="9773824" y="787500"/>
            <a:ext cx="78941" cy="60423"/>
          </a:xfrm>
          <a:prstGeom prst="flowChartConnector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" name="Conector 20"/>
          <p:cNvSpPr/>
          <p:nvPr/>
        </p:nvSpPr>
        <p:spPr>
          <a:xfrm>
            <a:off x="10108546" y="1124985"/>
            <a:ext cx="78941" cy="60423"/>
          </a:xfrm>
          <a:prstGeom prst="flowChartConnector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Conector 21"/>
          <p:cNvSpPr/>
          <p:nvPr/>
        </p:nvSpPr>
        <p:spPr>
          <a:xfrm>
            <a:off x="9951908" y="1243254"/>
            <a:ext cx="78941" cy="60423"/>
          </a:xfrm>
          <a:prstGeom prst="flowChartConnector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6" name="Conector 25"/>
          <p:cNvSpPr/>
          <p:nvPr/>
        </p:nvSpPr>
        <p:spPr>
          <a:xfrm>
            <a:off x="10465242" y="1294368"/>
            <a:ext cx="78941" cy="60423"/>
          </a:xfrm>
          <a:prstGeom prst="flowChartConnector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7" name="Conector 26"/>
          <p:cNvSpPr/>
          <p:nvPr/>
        </p:nvSpPr>
        <p:spPr>
          <a:xfrm>
            <a:off x="10971815" y="2720362"/>
            <a:ext cx="78941" cy="60423"/>
          </a:xfrm>
          <a:prstGeom prst="flowChartConnector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8" name="Conector 27"/>
          <p:cNvSpPr/>
          <p:nvPr/>
        </p:nvSpPr>
        <p:spPr>
          <a:xfrm>
            <a:off x="10447019" y="337356"/>
            <a:ext cx="78941" cy="60423"/>
          </a:xfrm>
          <a:prstGeom prst="flowChartConnector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9" name="Conector 28"/>
          <p:cNvSpPr/>
          <p:nvPr/>
        </p:nvSpPr>
        <p:spPr>
          <a:xfrm>
            <a:off x="10749077" y="3247901"/>
            <a:ext cx="78941" cy="60423"/>
          </a:xfrm>
          <a:prstGeom prst="flowChartConnector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071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65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90139293-9E90-4143-9701-989A415498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9645" y="127814"/>
            <a:ext cx="3890061" cy="709679"/>
          </a:xfrm>
        </p:spPr>
        <p:txBody>
          <a:bodyPr>
            <a:noAutofit/>
          </a:bodyPr>
          <a:lstStyle/>
          <a:p>
            <a:pPr algn="just"/>
            <a:r>
              <a:rPr lang="es-MX" sz="3600" b="1" dirty="0" smtClean="0">
                <a:solidFill>
                  <a:srgbClr val="FFCC00"/>
                </a:solidFill>
                <a:latin typeface="Bookman Old Style" panose="02050604050505020204" pitchFamily="18" charset="0"/>
              </a:rPr>
              <a:t>ROSARITO</a:t>
            </a:r>
            <a:endParaRPr lang="es-MX" sz="3600" b="1" dirty="0">
              <a:solidFill>
                <a:srgbClr val="FFCC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D4AA5653-E58A-4216-BC06-0DB2A6AE8672}"/>
              </a:ext>
            </a:extLst>
          </p:cNvPr>
          <p:cNvSpPr txBox="1"/>
          <p:nvPr/>
        </p:nvSpPr>
        <p:spPr>
          <a:xfrm>
            <a:off x="10021657" y="5610512"/>
            <a:ext cx="210324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 smtClean="0"/>
              <a:t>Se </a:t>
            </a:r>
            <a:r>
              <a:rPr lang="es-MX" sz="1100" b="1" dirty="0"/>
              <a:t>encuentra </a:t>
            </a:r>
            <a:r>
              <a:rPr lang="es-MX" sz="1100" b="1" dirty="0" smtClean="0"/>
              <a:t>a:</a:t>
            </a:r>
          </a:p>
          <a:p>
            <a:r>
              <a:rPr lang="es-MX" sz="1100" b="1" dirty="0" smtClean="0"/>
              <a:t>39</a:t>
            </a:r>
            <a:r>
              <a:rPr lang="es-MX" sz="1100" b="1" dirty="0"/>
              <a:t> </a:t>
            </a:r>
            <a:r>
              <a:rPr lang="es-MX" sz="1100" b="1" dirty="0" err="1" smtClean="0">
                <a:hlinkClick r:id="rId2" tooltip="Kilómetros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kms</a:t>
            </a:r>
            <a:r>
              <a:rPr lang="es-MX" sz="1100" b="1" dirty="0"/>
              <a:t> </a:t>
            </a:r>
            <a:r>
              <a:rPr lang="es-MX" sz="1100" b="1" dirty="0" smtClean="0"/>
              <a:t>de</a:t>
            </a:r>
            <a:r>
              <a:rPr lang="es-MX" sz="1100" b="1" dirty="0"/>
              <a:t> </a:t>
            </a:r>
            <a:r>
              <a:rPr lang="es-MX" sz="1100" b="1" dirty="0" smtClean="0">
                <a:hlinkClick r:id="rId3" tooltip="Rosarito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Tijuana</a:t>
            </a:r>
            <a:r>
              <a:rPr lang="es-MX" sz="1100" b="1" dirty="0" smtClean="0"/>
              <a:t>, </a:t>
            </a:r>
          </a:p>
          <a:p>
            <a:r>
              <a:rPr lang="es-MX" sz="1100" b="1" dirty="0" smtClean="0"/>
              <a:t>81 </a:t>
            </a:r>
            <a:r>
              <a:rPr lang="es-MX" sz="1100" b="1" dirty="0" err="1" smtClean="0">
                <a:hlinkClick r:id="rId2" tooltip="Kilómetros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kms</a:t>
            </a:r>
            <a:r>
              <a:rPr lang="es-MX" sz="1100" b="1" dirty="0"/>
              <a:t> de </a:t>
            </a:r>
            <a:r>
              <a:rPr lang="es-MX" sz="1100" b="1" dirty="0" smtClean="0">
                <a:hlinkClick r:id="rId4" tooltip="Tijuana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Ensenada</a:t>
            </a:r>
            <a:r>
              <a:rPr lang="es-MX" sz="1100" b="1" dirty="0" smtClean="0"/>
              <a:t>,  </a:t>
            </a:r>
          </a:p>
          <a:p>
            <a:r>
              <a:rPr lang="es-MX" sz="1100" b="1" dirty="0" smtClean="0"/>
              <a:t>72</a:t>
            </a:r>
            <a:r>
              <a:rPr lang="es-MX" sz="1100" b="1" dirty="0"/>
              <a:t> </a:t>
            </a:r>
            <a:r>
              <a:rPr lang="es-MX" sz="1100" b="1" dirty="0" err="1" smtClean="0">
                <a:hlinkClick r:id="rId2" tooltip="Kilómetros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kms</a:t>
            </a:r>
            <a:r>
              <a:rPr lang="es-MX" sz="1100" b="1" dirty="0"/>
              <a:t> de </a:t>
            </a:r>
            <a:r>
              <a:rPr lang="es-MX" sz="1100" b="1" dirty="0" smtClean="0">
                <a:hlinkClick r:id="rId5" tooltip="Ensenada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Valle de </a:t>
            </a:r>
            <a:r>
              <a:rPr lang="es-MX" sz="1100" b="1" dirty="0" err="1" smtClean="0">
                <a:hlinkClick r:id="rId5" tooltip="Ensenada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Gpe</a:t>
            </a:r>
            <a:r>
              <a:rPr lang="es-MX" sz="1100" b="1" dirty="0" smtClean="0"/>
              <a:t> y </a:t>
            </a:r>
          </a:p>
          <a:p>
            <a:r>
              <a:rPr lang="es-MX" sz="1100" b="1" dirty="0" smtClean="0"/>
              <a:t>70 </a:t>
            </a:r>
            <a:r>
              <a:rPr lang="es-MX" sz="1100" b="1" dirty="0" err="1">
                <a:hlinkClick r:id="rId2" tooltip="Kilómetros">
                  <a:extLst>
                    <a:ext uri="{A12FA001-AC4F-418D-AE19-62706E023703}">
                      <ahyp:hlinkClr xmlns:lc="http://schemas.openxmlformats.org/drawingml/2006/lockedCanvas" xmlns:ahyp="http://schemas.microsoft.com/office/drawing/2018/hyperlinkcolor" xmlns="" val="tx"/>
                    </a:ext>
                  </a:extLst>
                </a:hlinkClick>
              </a:rPr>
              <a:t>kms</a:t>
            </a:r>
            <a:r>
              <a:rPr lang="es-MX" sz="1100" b="1" dirty="0"/>
              <a:t> </a:t>
            </a:r>
            <a:r>
              <a:rPr lang="es-MX" sz="1100" b="1" dirty="0" smtClean="0"/>
              <a:t>de  </a:t>
            </a:r>
            <a:r>
              <a:rPr lang="es-MX" sz="1100" b="1" dirty="0" smtClean="0">
                <a:hlinkClick r:id="rId5" tooltip="Ensenada">
                  <a:extLst>
                    <a:ext uri="{A12FA001-AC4F-418D-AE19-62706E023703}">
                      <ahyp:hlinkClr xmlns:lc="http://schemas.openxmlformats.org/drawingml/2006/lockedCanvas" xmlns:ahyp="http://schemas.microsoft.com/office/drawing/2018/hyperlinkcolor" xmlns="" val="tx"/>
                    </a:ext>
                  </a:extLst>
                </a:hlinkClick>
              </a:rPr>
              <a:t>Tecate</a:t>
            </a:r>
            <a:endParaRPr lang="es-MX" sz="1100" dirty="0"/>
          </a:p>
        </p:txBody>
      </p:sp>
      <p:sp>
        <p:nvSpPr>
          <p:cNvPr id="3" name="Conector 2"/>
          <p:cNvSpPr/>
          <p:nvPr/>
        </p:nvSpPr>
        <p:spPr>
          <a:xfrm>
            <a:off x="9665860" y="2640013"/>
            <a:ext cx="134144" cy="118269"/>
          </a:xfrm>
          <a:prstGeom prst="flowChartConnector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26" name="Picture 2" descr="Clic para ver mapa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17073" y="2328127"/>
            <a:ext cx="2128493" cy="2942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D4AA5653-E58A-4216-BC06-0DB2A6AE8672}"/>
              </a:ext>
            </a:extLst>
          </p:cNvPr>
          <p:cNvSpPr txBox="1"/>
          <p:nvPr/>
        </p:nvSpPr>
        <p:spPr>
          <a:xfrm>
            <a:off x="3934936" y="842648"/>
            <a:ext cx="73801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/>
              <a:t>El destino de sol y playa por tradición". </a:t>
            </a:r>
            <a:endParaRPr lang="es-ES" b="1" dirty="0" smtClean="0"/>
          </a:p>
          <a:p>
            <a:pPr algn="just"/>
            <a:r>
              <a:rPr lang="es-ES" dirty="0" smtClean="0"/>
              <a:t>El </a:t>
            </a:r>
            <a:r>
              <a:rPr lang="es-ES" dirty="0"/>
              <a:t>destino ideal para actividades acuáticas como surf y buceo</a:t>
            </a:r>
            <a:r>
              <a:rPr lang="es-ES" dirty="0" smtClean="0"/>
              <a:t>. Para la Gastronomía y actividades de Aventura</a:t>
            </a:r>
          </a:p>
          <a:p>
            <a:pPr algn="just"/>
            <a:endParaRPr lang="es-ES" dirty="0"/>
          </a:p>
          <a:p>
            <a:pPr algn="just"/>
            <a:endParaRPr lang="es-E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4042152" y="2045743"/>
            <a:ext cx="4202169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s-ES" sz="2000" dirty="0" smtClean="0"/>
              <a:t>Aquí </a:t>
            </a:r>
            <a:r>
              <a:rPr lang="es-ES" sz="2000" dirty="0"/>
              <a:t>se encuentra el Baja California Center, con capacidad para 11,000 personas</a:t>
            </a:r>
            <a:r>
              <a:rPr lang="es-ES" sz="2000" dirty="0" smtClean="0"/>
              <a:t>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s-ES" sz="900" dirty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s-ES" sz="2000" dirty="0"/>
              <a:t>Cuenta con </a:t>
            </a:r>
            <a:r>
              <a:rPr lang="es-ES" sz="2000" dirty="0" smtClean="0"/>
              <a:t>3 senderos balizados y homologados, de 12 de los primeros en el país. (10 en BC)</a:t>
            </a:r>
          </a:p>
          <a:p>
            <a:pPr fontAlgn="base"/>
            <a:endParaRPr lang="es-ES" sz="900" dirty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s-ES" sz="2000" dirty="0"/>
              <a:t>En la villa langostera de Puerto Nuevo se sirven cerca de 100,000 langostas al </a:t>
            </a:r>
            <a:r>
              <a:rPr lang="es-ES" sz="2000" dirty="0" smtClean="0"/>
              <a:t>año.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s-ES" sz="2000" dirty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s-ES" sz="2000" dirty="0" smtClean="0"/>
              <a:t>Corredor </a:t>
            </a:r>
            <a:r>
              <a:rPr lang="es-ES" sz="2000" dirty="0"/>
              <a:t>A</a:t>
            </a:r>
            <a:r>
              <a:rPr lang="es-ES" sz="2000" dirty="0" smtClean="0"/>
              <a:t>rtesanal, Madera, Herrería y Arte.</a:t>
            </a:r>
            <a:endParaRPr lang="es-ES" sz="2000" dirty="0"/>
          </a:p>
        </p:txBody>
      </p:sp>
      <p:pic>
        <p:nvPicPr>
          <p:cNvPr id="1028" name="Picture 4" descr="Detonarán desarrollo inmobiliario en Playas de Rosarito | El ...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849" y="357032"/>
            <a:ext cx="2998134" cy="1684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uerto Nuevo, lo mejor que hacer en Rosarito, | ZonaTuristica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849" y="2492769"/>
            <a:ext cx="2998134" cy="164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▷ Senderismo por El Coronel desde Rosarito【2020】|🥇Tu Experiencia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849" y="4508163"/>
            <a:ext cx="2974688" cy="204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502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44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TM04033921[[fn=Damasco]]</Template>
  <TotalTime>4629</TotalTime>
  <Words>985</Words>
  <Application>Microsoft Macintosh PowerPoint</Application>
  <PresentationFormat>Panorámica</PresentationFormat>
  <Paragraphs>174</Paragraphs>
  <Slides>55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55</vt:i4>
      </vt:variant>
    </vt:vector>
  </HeadingPairs>
  <TitlesOfParts>
    <vt:vector size="59" baseType="lpstr">
      <vt:lpstr>Bookman Old Style</vt:lpstr>
      <vt:lpstr>Rockwell</vt:lpstr>
      <vt:lpstr>Arial</vt:lpstr>
      <vt:lpstr>Damask</vt:lpstr>
      <vt:lpstr>Baja  california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Valle de Guadalupe,  es nombrado segundo mejor destino para Tomar Vino, solo después de paso Roble, ca.  dejando atrás a regiones como Italia, Francia, España y Argentina,      Feb. 2020.  El mejor destino de América, junto con los Cabos. National Geographic Mayo 2020.  EVENTOS:   Concha y Vino Nuevo Abril Fiestas de la Vendimia   JUL – AGO. Conciertos al aire libre y entre viñedos.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HAZ TU PROPIO VINO.  STO TOMAS y GUADALUPE. </vt:lpstr>
      <vt:lpstr>CAMINATA POR UN SENDERO.  VALLE DE GUADALUPE, SENDERO ETNICO  </vt:lpstr>
      <vt:lpstr>PASEO A CABALLO DE RAZA AZTECA. VALLE DE GPE.  </vt:lpstr>
      <vt:lpstr>PASEO EN GLOBO O HELICOPTERO. VALLE DE GPE.  </vt:lpstr>
      <vt:lpstr>PASEO EN BICICLETA, MOTO O RAZOR. vaLLE DE GPE. </vt:lpstr>
      <vt:lpstr>Ultra ligero o SKYDIVE. OJOS NEGROS,   </vt:lpstr>
      <vt:lpstr>Degustaciones o CATAs 60-120 min.</vt:lpstr>
      <vt:lpstr>PASEO EN KAYAK O COASTERING.     En la bufadora</vt:lpstr>
      <vt:lpstr>GASTRONOMÍA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HOTEL CORTES.  </vt:lpstr>
      <vt:lpstr>Presentación de PowerPoint</vt:lpstr>
      <vt:lpstr>Presentación de PowerPoint</vt:lpstr>
      <vt:lpstr>VILLAS EL CIELO. </vt:lpstr>
      <vt:lpstr>CORAL Y MARINA. </vt:lpstr>
      <vt:lpstr>TORRE LUCERNA.</vt:lpstr>
      <vt:lpstr>HOTEL BURBUJA. </vt:lpstr>
      <vt:lpstr>ENCUENTRO GUADALUPE.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Muchas gracias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Javier Arenas</dc:creator>
  <cp:lastModifiedBy>Usuario de Microsoft Office</cp:lastModifiedBy>
  <cp:revision>140</cp:revision>
  <dcterms:created xsi:type="dcterms:W3CDTF">2020-03-25T21:46:27Z</dcterms:created>
  <dcterms:modified xsi:type="dcterms:W3CDTF">2021-03-08T22:04:11Z</dcterms:modified>
</cp:coreProperties>
</file>